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notesMasterIdLst>
    <p:notesMasterId r:id="rId13"/>
  </p:notesMasterIdLst>
  <p:sldIdLst>
    <p:sldId id="258" r:id="rId2"/>
    <p:sldId id="259" r:id="rId3"/>
    <p:sldId id="262" r:id="rId4"/>
    <p:sldId id="265" r:id="rId5"/>
    <p:sldId id="264" r:id="rId6"/>
    <p:sldId id="266" r:id="rId7"/>
    <p:sldId id="267" r:id="rId8"/>
    <p:sldId id="268" r:id="rId9"/>
    <p:sldId id="269" r:id="rId10"/>
    <p:sldId id="261" r:id="rId11"/>
    <p:sldId id="26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18" autoAdjust="0"/>
    <p:restoredTop sz="65442"/>
  </p:normalViewPr>
  <p:slideViewPr>
    <p:cSldViewPr snapToGrid="0">
      <p:cViewPr varScale="1">
        <p:scale>
          <a:sx n="81" d="100"/>
          <a:sy n="81" d="100"/>
        </p:scale>
        <p:origin x="2672" y="176"/>
      </p:cViewPr>
      <p:guideLst/>
    </p:cSldViewPr>
  </p:slideViewPr>
  <p:outlineViewPr>
    <p:cViewPr>
      <p:scale>
        <a:sx n="33" d="100"/>
        <a:sy n="33" d="100"/>
      </p:scale>
      <p:origin x="0" y="-1424"/>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p:scale>
          <a:sx n="100" d="100"/>
          <a:sy n="100" d="100"/>
        </p:scale>
        <p:origin x="4240" y="8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Title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1</c:v>
                </c:pt>
              </c:strCache>
            </c:strRef>
          </c:tx>
          <c:spPr>
            <a:solidFill>
              <a:schemeClr val="accent1"/>
            </a:solidFill>
            <a:ln>
              <a:noFill/>
            </a:ln>
            <a:effectLst/>
          </c:spPr>
          <c:invertIfNegative val="0"/>
          <c:cat>
            <c:strRef>
              <c:f>Sheet1!$A$2:$A$4</c:f>
              <c:strCache>
                <c:ptCount val="3"/>
                <c:pt idx="0">
                  <c:v>A</c:v>
                </c:pt>
                <c:pt idx="1">
                  <c:v>B</c:v>
                </c:pt>
                <c:pt idx="2">
                  <c:v>C</c:v>
                </c:pt>
              </c:strCache>
            </c:strRef>
          </c:cat>
          <c:val>
            <c:numRef>
              <c:f>Sheet1!$B$2:$B$4</c:f>
              <c:numCache>
                <c:formatCode>General</c:formatCode>
                <c:ptCount val="3"/>
                <c:pt idx="0">
                  <c:v>4.3</c:v>
                </c:pt>
                <c:pt idx="1">
                  <c:v>2.5</c:v>
                </c:pt>
                <c:pt idx="2">
                  <c:v>3.5</c:v>
                </c:pt>
              </c:numCache>
            </c:numRef>
          </c:val>
          <c:extLst>
            <c:ext xmlns:c16="http://schemas.microsoft.com/office/drawing/2014/chart" uri="{C3380CC4-5D6E-409C-BE32-E72D297353CC}">
              <c16:uniqueId val="{00000000-4BCD-6747-8E5E-E2EF21DCBB77}"/>
            </c:ext>
          </c:extLst>
        </c:ser>
        <c:ser>
          <c:idx val="1"/>
          <c:order val="1"/>
          <c:tx>
            <c:strRef>
              <c:f>Sheet1!$C$1</c:f>
              <c:strCache>
                <c:ptCount val="1"/>
                <c:pt idx="0">
                  <c:v>RTI</c:v>
                </c:pt>
              </c:strCache>
            </c:strRef>
          </c:tx>
          <c:spPr>
            <a:solidFill>
              <a:schemeClr val="accent2"/>
            </a:solidFill>
            <a:ln>
              <a:noFill/>
            </a:ln>
            <a:effectLst/>
          </c:spPr>
          <c:invertIfNegative val="0"/>
          <c:cat>
            <c:strRef>
              <c:f>Sheet1!$A$2:$A$4</c:f>
              <c:strCache>
                <c:ptCount val="3"/>
                <c:pt idx="0">
                  <c:v>A</c:v>
                </c:pt>
                <c:pt idx="1">
                  <c:v>B</c:v>
                </c:pt>
                <c:pt idx="2">
                  <c:v>C</c:v>
                </c:pt>
              </c:strCache>
            </c:strRef>
          </c:cat>
          <c:val>
            <c:numRef>
              <c:f>Sheet1!$C$2:$C$4</c:f>
              <c:numCache>
                <c:formatCode>General</c:formatCode>
                <c:ptCount val="3"/>
                <c:pt idx="0">
                  <c:v>5</c:v>
                </c:pt>
                <c:pt idx="1">
                  <c:v>5.5</c:v>
                </c:pt>
                <c:pt idx="2">
                  <c:v>5.2</c:v>
                </c:pt>
              </c:numCache>
            </c:numRef>
          </c:val>
          <c:extLst>
            <c:ext xmlns:c16="http://schemas.microsoft.com/office/drawing/2014/chart" uri="{C3380CC4-5D6E-409C-BE32-E72D297353CC}">
              <c16:uniqueId val="{00000001-4BCD-6747-8E5E-E2EF21DCBB77}"/>
            </c:ext>
          </c:extLst>
        </c:ser>
        <c:ser>
          <c:idx val="2"/>
          <c:order val="2"/>
          <c:tx>
            <c:strRef>
              <c:f>Sheet1!$D$1</c:f>
              <c:strCache>
                <c:ptCount val="1"/>
                <c:pt idx="0">
                  <c:v>3</c:v>
                </c:pt>
              </c:strCache>
            </c:strRef>
          </c:tx>
          <c:spPr>
            <a:solidFill>
              <a:schemeClr val="accent3"/>
            </a:solidFill>
            <a:ln>
              <a:noFill/>
            </a:ln>
            <a:effectLst/>
          </c:spPr>
          <c:invertIfNegative val="0"/>
          <c:cat>
            <c:strRef>
              <c:f>Sheet1!$A$2:$A$4</c:f>
              <c:strCache>
                <c:ptCount val="3"/>
                <c:pt idx="0">
                  <c:v>A</c:v>
                </c:pt>
                <c:pt idx="1">
                  <c:v>B</c:v>
                </c:pt>
                <c:pt idx="2">
                  <c:v>C</c:v>
                </c:pt>
              </c:strCache>
            </c:strRef>
          </c:cat>
          <c:val>
            <c:numRef>
              <c:f>Sheet1!$D$2:$D$4</c:f>
              <c:numCache>
                <c:formatCode>General</c:formatCode>
                <c:ptCount val="3"/>
                <c:pt idx="0">
                  <c:v>2</c:v>
                </c:pt>
                <c:pt idx="1">
                  <c:v>2</c:v>
                </c:pt>
                <c:pt idx="2">
                  <c:v>3</c:v>
                </c:pt>
              </c:numCache>
            </c:numRef>
          </c:val>
          <c:extLst>
            <c:ext xmlns:c16="http://schemas.microsoft.com/office/drawing/2014/chart" uri="{C3380CC4-5D6E-409C-BE32-E72D297353CC}">
              <c16:uniqueId val="{00000002-4BCD-6747-8E5E-E2EF21DCBB77}"/>
            </c:ext>
          </c:extLst>
        </c:ser>
        <c:ser>
          <c:idx val="3"/>
          <c:order val="3"/>
          <c:tx>
            <c:strRef>
              <c:f>Sheet1!$E$1</c:f>
              <c:strCache>
                <c:ptCount val="1"/>
                <c:pt idx="0">
                  <c:v>4</c:v>
                </c:pt>
              </c:strCache>
            </c:strRef>
          </c:tx>
          <c:spPr>
            <a:solidFill>
              <a:schemeClr val="accent4"/>
            </a:solidFill>
            <a:ln>
              <a:noFill/>
            </a:ln>
            <a:effectLst/>
          </c:spPr>
          <c:invertIfNegative val="0"/>
          <c:cat>
            <c:strRef>
              <c:f>Sheet1!$A$2:$A$4</c:f>
              <c:strCache>
                <c:ptCount val="3"/>
                <c:pt idx="0">
                  <c:v>A</c:v>
                </c:pt>
                <c:pt idx="1">
                  <c:v>B</c:v>
                </c:pt>
                <c:pt idx="2">
                  <c:v>C</c:v>
                </c:pt>
              </c:strCache>
            </c:strRef>
          </c:cat>
          <c:val>
            <c:numRef>
              <c:f>Sheet1!$E$2:$E$4</c:f>
              <c:numCache>
                <c:formatCode>General</c:formatCode>
                <c:ptCount val="3"/>
                <c:pt idx="0">
                  <c:v>4</c:v>
                </c:pt>
                <c:pt idx="1">
                  <c:v>5</c:v>
                </c:pt>
                <c:pt idx="2">
                  <c:v>3</c:v>
                </c:pt>
              </c:numCache>
            </c:numRef>
          </c:val>
          <c:extLst>
            <c:ext xmlns:c16="http://schemas.microsoft.com/office/drawing/2014/chart" uri="{C3380CC4-5D6E-409C-BE32-E72D297353CC}">
              <c16:uniqueId val="{00000003-4BCD-6747-8E5E-E2EF21DCBB77}"/>
            </c:ext>
          </c:extLst>
        </c:ser>
        <c:ser>
          <c:idx val="4"/>
          <c:order val="4"/>
          <c:tx>
            <c:strRef>
              <c:f>Sheet1!$F$1</c:f>
              <c:strCache>
                <c:ptCount val="1"/>
                <c:pt idx="0">
                  <c:v>5</c:v>
                </c:pt>
              </c:strCache>
            </c:strRef>
          </c:tx>
          <c:spPr>
            <a:solidFill>
              <a:schemeClr val="accent5"/>
            </a:solidFill>
            <a:ln>
              <a:noFill/>
            </a:ln>
            <a:effectLst/>
          </c:spPr>
          <c:invertIfNegative val="0"/>
          <c:cat>
            <c:strRef>
              <c:f>Sheet1!$A$2:$A$4</c:f>
              <c:strCache>
                <c:ptCount val="3"/>
                <c:pt idx="0">
                  <c:v>A</c:v>
                </c:pt>
                <c:pt idx="1">
                  <c:v>B</c:v>
                </c:pt>
                <c:pt idx="2">
                  <c:v>C</c:v>
                </c:pt>
              </c:strCache>
            </c:strRef>
          </c:cat>
          <c:val>
            <c:numRef>
              <c:f>Sheet1!$F$2:$F$4</c:f>
              <c:numCache>
                <c:formatCode>General</c:formatCode>
                <c:ptCount val="3"/>
                <c:pt idx="0">
                  <c:v>3</c:v>
                </c:pt>
                <c:pt idx="1">
                  <c:v>2</c:v>
                </c:pt>
                <c:pt idx="2">
                  <c:v>4</c:v>
                </c:pt>
              </c:numCache>
            </c:numRef>
          </c:val>
          <c:extLst>
            <c:ext xmlns:c16="http://schemas.microsoft.com/office/drawing/2014/chart" uri="{C3380CC4-5D6E-409C-BE32-E72D297353CC}">
              <c16:uniqueId val="{00000004-4BCD-6747-8E5E-E2EF21DCBB77}"/>
            </c:ext>
          </c:extLst>
        </c:ser>
        <c:ser>
          <c:idx val="5"/>
          <c:order val="5"/>
          <c:tx>
            <c:strRef>
              <c:f>Sheet1!$G$1</c:f>
              <c:strCache>
                <c:ptCount val="1"/>
                <c:pt idx="0">
                  <c:v>6</c:v>
                </c:pt>
              </c:strCache>
            </c:strRef>
          </c:tx>
          <c:spPr>
            <a:solidFill>
              <a:schemeClr val="accent6"/>
            </a:solidFill>
            <a:ln>
              <a:noFill/>
            </a:ln>
            <a:effectLst/>
          </c:spPr>
          <c:invertIfNegative val="0"/>
          <c:cat>
            <c:strRef>
              <c:f>Sheet1!$A$2:$A$4</c:f>
              <c:strCache>
                <c:ptCount val="3"/>
                <c:pt idx="0">
                  <c:v>A</c:v>
                </c:pt>
                <c:pt idx="1">
                  <c:v>B</c:v>
                </c:pt>
                <c:pt idx="2">
                  <c:v>C</c:v>
                </c:pt>
              </c:strCache>
            </c:strRef>
          </c:cat>
          <c:val>
            <c:numRef>
              <c:f>Sheet1!$G$2:$G$4</c:f>
              <c:numCache>
                <c:formatCode>General</c:formatCode>
                <c:ptCount val="3"/>
                <c:pt idx="0">
                  <c:v>3</c:v>
                </c:pt>
                <c:pt idx="1">
                  <c:v>4</c:v>
                </c:pt>
                <c:pt idx="2">
                  <c:v>5</c:v>
                </c:pt>
              </c:numCache>
            </c:numRef>
          </c:val>
          <c:extLst>
            <c:ext xmlns:c16="http://schemas.microsoft.com/office/drawing/2014/chart" uri="{C3380CC4-5D6E-409C-BE32-E72D297353CC}">
              <c16:uniqueId val="{00000005-4BCD-6747-8E5E-E2EF21DCBB77}"/>
            </c:ext>
          </c:extLst>
        </c:ser>
        <c:dLbls>
          <c:showLegendKey val="0"/>
          <c:showVal val="0"/>
          <c:showCatName val="0"/>
          <c:showSerName val="0"/>
          <c:showPercent val="0"/>
          <c:showBubbleSize val="0"/>
        </c:dLbls>
        <c:gapWidth val="219"/>
        <c:overlap val="-27"/>
        <c:axId val="-32790864"/>
        <c:axId val="-60094592"/>
      </c:barChart>
      <c:catAx>
        <c:axId val="-3279086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0094592"/>
        <c:crosses val="autoZero"/>
        <c:auto val="1"/>
        <c:lblAlgn val="ctr"/>
        <c:lblOffset val="100"/>
        <c:noMultiLvlLbl val="0"/>
      </c:catAx>
      <c:valAx>
        <c:axId val="-600945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279086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Title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1</c:v>
                </c:pt>
              </c:strCache>
            </c:strRef>
          </c:tx>
          <c:spPr>
            <a:ln w="28575" cap="rnd">
              <a:solidFill>
                <a:schemeClr val="accent1"/>
              </a:solidFill>
              <a:round/>
            </a:ln>
            <a:effectLst/>
          </c:spPr>
          <c:marker>
            <c:symbol val="none"/>
          </c:marker>
          <c:cat>
            <c:strRef>
              <c:f>Sheet1!$A$2:$A$5</c:f>
              <c:strCache>
                <c:ptCount val="4"/>
                <c:pt idx="0">
                  <c:v>A</c:v>
                </c:pt>
                <c:pt idx="1">
                  <c:v>B</c:v>
                </c:pt>
                <c:pt idx="2">
                  <c:v>C</c:v>
                </c:pt>
                <c:pt idx="3">
                  <c:v>D</c:v>
                </c:pt>
              </c:strCache>
            </c:strRef>
          </c:cat>
          <c:val>
            <c:numRef>
              <c:f>Sheet1!$B$2:$B$5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65BA-BE4C-BD0D-0A2EF0CBB5F0}"/>
            </c:ext>
          </c:extLst>
        </c:ser>
        <c:ser>
          <c:idx val="1"/>
          <c:order val="1"/>
          <c:tx>
            <c:strRef>
              <c:f>Sheet1!$C$1</c:f>
              <c:strCache>
                <c:ptCount val="1"/>
                <c:pt idx="0">
                  <c:v>RTI</c:v>
                </c:pt>
              </c:strCache>
            </c:strRef>
          </c:tx>
          <c:spPr>
            <a:ln w="28575" cap="rnd">
              <a:solidFill>
                <a:schemeClr val="accent2"/>
              </a:solidFill>
              <a:round/>
            </a:ln>
            <a:effectLst/>
          </c:spPr>
          <c:marker>
            <c:symbol val="none"/>
          </c:marker>
          <c:cat>
            <c:strRef>
              <c:f>Sheet1!$A$2:$A$5</c:f>
              <c:strCache>
                <c:ptCount val="4"/>
                <c:pt idx="0">
                  <c:v>A</c:v>
                </c:pt>
                <c:pt idx="1">
                  <c:v>B</c:v>
                </c:pt>
                <c:pt idx="2">
                  <c:v>C</c:v>
                </c:pt>
                <c:pt idx="3">
                  <c:v>D</c:v>
                </c:pt>
              </c:strCache>
            </c:strRef>
          </c:cat>
          <c:val>
            <c:numRef>
              <c:f>Sheet1!$C$2:$C$5</c:f>
              <c:numCache>
                <c:formatCode>General</c:formatCode>
                <c:ptCount val="4"/>
                <c:pt idx="0">
                  <c:v>2.4</c:v>
                </c:pt>
                <c:pt idx="1">
                  <c:v>3.5</c:v>
                </c:pt>
                <c:pt idx="2">
                  <c:v>4</c:v>
                </c:pt>
                <c:pt idx="3">
                  <c:v>6</c:v>
                </c:pt>
              </c:numCache>
            </c:numRef>
          </c:val>
          <c:smooth val="0"/>
          <c:extLst>
            <c:ext xmlns:c16="http://schemas.microsoft.com/office/drawing/2014/chart" uri="{C3380CC4-5D6E-409C-BE32-E72D297353CC}">
              <c16:uniqueId val="{00000001-65BA-BE4C-BD0D-0A2EF0CBB5F0}"/>
            </c:ext>
          </c:extLst>
        </c:ser>
        <c:ser>
          <c:idx val="2"/>
          <c:order val="2"/>
          <c:tx>
            <c:strRef>
              <c:f>Sheet1!$D$1</c:f>
              <c:strCache>
                <c:ptCount val="1"/>
                <c:pt idx="0">
                  <c:v>3</c:v>
                </c:pt>
              </c:strCache>
            </c:strRef>
          </c:tx>
          <c:spPr>
            <a:ln w="28575" cap="rnd">
              <a:solidFill>
                <a:schemeClr val="accent3"/>
              </a:solidFill>
              <a:round/>
            </a:ln>
            <a:effectLst/>
          </c:spPr>
          <c:marker>
            <c:symbol val="none"/>
          </c:marker>
          <c:cat>
            <c:strRef>
              <c:f>Sheet1!$A$2:$A$5</c:f>
              <c:strCache>
                <c:ptCount val="4"/>
                <c:pt idx="0">
                  <c:v>A</c:v>
                </c:pt>
                <c:pt idx="1">
                  <c:v>B</c:v>
                </c:pt>
                <c:pt idx="2">
                  <c:v>C</c:v>
                </c:pt>
                <c:pt idx="3">
                  <c:v>D</c:v>
                </c:pt>
              </c:strCache>
            </c:strRef>
          </c:cat>
          <c:val>
            <c:numRef>
              <c:f>Sheet1!$D$2:$D$5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65BA-BE4C-BD0D-0A2EF0CBB5F0}"/>
            </c:ext>
          </c:extLst>
        </c:ser>
        <c:ser>
          <c:idx val="3"/>
          <c:order val="3"/>
          <c:tx>
            <c:strRef>
              <c:f>Sheet1!$E$1</c:f>
              <c:strCache>
                <c:ptCount val="1"/>
                <c:pt idx="0">
                  <c:v>4</c:v>
                </c:pt>
              </c:strCache>
            </c:strRef>
          </c:tx>
          <c:spPr>
            <a:ln w="28575" cap="rnd">
              <a:solidFill>
                <a:schemeClr val="accent4"/>
              </a:solidFill>
              <a:round/>
            </a:ln>
            <a:effectLst/>
          </c:spPr>
          <c:marker>
            <c:symbol val="none"/>
          </c:marker>
          <c:cat>
            <c:strRef>
              <c:f>Sheet1!$A$2:$A$5</c:f>
              <c:strCache>
                <c:ptCount val="4"/>
                <c:pt idx="0">
                  <c:v>A</c:v>
                </c:pt>
                <c:pt idx="1">
                  <c:v>B</c:v>
                </c:pt>
                <c:pt idx="2">
                  <c:v>C</c:v>
                </c:pt>
                <c:pt idx="3">
                  <c:v>D</c:v>
                </c:pt>
              </c:strCache>
            </c:strRef>
          </c:cat>
          <c:val>
            <c:numRef>
              <c:f>Sheet1!$E$2:$E$5</c:f>
              <c:numCache>
                <c:formatCode>General</c:formatCode>
                <c:ptCount val="4"/>
                <c:pt idx="0">
                  <c:v>1</c:v>
                </c:pt>
                <c:pt idx="1">
                  <c:v>2</c:v>
                </c:pt>
                <c:pt idx="2">
                  <c:v>3</c:v>
                </c:pt>
                <c:pt idx="3">
                  <c:v>4</c:v>
                </c:pt>
              </c:numCache>
            </c:numRef>
          </c:val>
          <c:smooth val="0"/>
          <c:extLst>
            <c:ext xmlns:c16="http://schemas.microsoft.com/office/drawing/2014/chart" uri="{C3380CC4-5D6E-409C-BE32-E72D297353CC}">
              <c16:uniqueId val="{00000003-65BA-BE4C-BD0D-0A2EF0CBB5F0}"/>
            </c:ext>
          </c:extLst>
        </c:ser>
        <c:ser>
          <c:idx val="4"/>
          <c:order val="4"/>
          <c:tx>
            <c:strRef>
              <c:f>Sheet1!$F$1</c:f>
              <c:strCache>
                <c:ptCount val="1"/>
                <c:pt idx="0">
                  <c:v>5</c:v>
                </c:pt>
              </c:strCache>
            </c:strRef>
          </c:tx>
          <c:spPr>
            <a:ln w="28575" cap="rnd">
              <a:solidFill>
                <a:schemeClr val="accent5"/>
              </a:solidFill>
              <a:round/>
            </a:ln>
            <a:effectLst/>
          </c:spPr>
          <c:marker>
            <c:symbol val="none"/>
          </c:marker>
          <c:cat>
            <c:strRef>
              <c:f>Sheet1!$A$2:$A$5</c:f>
              <c:strCache>
                <c:ptCount val="4"/>
                <c:pt idx="0">
                  <c:v>A</c:v>
                </c:pt>
                <c:pt idx="1">
                  <c:v>B</c:v>
                </c:pt>
                <c:pt idx="2">
                  <c:v>C</c:v>
                </c:pt>
                <c:pt idx="3">
                  <c:v>D</c:v>
                </c:pt>
              </c:strCache>
            </c:strRef>
          </c:cat>
          <c:val>
            <c:numRef>
              <c:f>Sheet1!$F$2:$F$5</c:f>
              <c:numCache>
                <c:formatCode>General</c:formatCode>
                <c:ptCount val="4"/>
                <c:pt idx="0">
                  <c:v>3</c:v>
                </c:pt>
                <c:pt idx="1">
                  <c:v>2</c:v>
                </c:pt>
                <c:pt idx="2">
                  <c:v>4</c:v>
                </c:pt>
                <c:pt idx="3">
                  <c:v>5</c:v>
                </c:pt>
              </c:numCache>
            </c:numRef>
          </c:val>
          <c:smooth val="0"/>
          <c:extLst>
            <c:ext xmlns:c16="http://schemas.microsoft.com/office/drawing/2014/chart" uri="{C3380CC4-5D6E-409C-BE32-E72D297353CC}">
              <c16:uniqueId val="{00000004-65BA-BE4C-BD0D-0A2EF0CBB5F0}"/>
            </c:ext>
          </c:extLst>
        </c:ser>
        <c:ser>
          <c:idx val="5"/>
          <c:order val="5"/>
          <c:tx>
            <c:strRef>
              <c:f>Sheet1!$G$1</c:f>
              <c:strCache>
                <c:ptCount val="1"/>
                <c:pt idx="0">
                  <c:v>6</c:v>
                </c:pt>
              </c:strCache>
            </c:strRef>
          </c:tx>
          <c:spPr>
            <a:ln w="28575" cap="rnd">
              <a:solidFill>
                <a:schemeClr val="accent6"/>
              </a:solidFill>
              <a:round/>
            </a:ln>
            <a:effectLst/>
          </c:spPr>
          <c:marker>
            <c:symbol val="none"/>
          </c:marker>
          <c:cat>
            <c:strRef>
              <c:f>Sheet1!$A$2:$A$5</c:f>
              <c:strCache>
                <c:ptCount val="4"/>
                <c:pt idx="0">
                  <c:v>A</c:v>
                </c:pt>
                <c:pt idx="1">
                  <c:v>B</c:v>
                </c:pt>
                <c:pt idx="2">
                  <c:v>C</c:v>
                </c:pt>
                <c:pt idx="3">
                  <c:v>D</c:v>
                </c:pt>
              </c:strCache>
            </c:strRef>
          </c:cat>
          <c:val>
            <c:numRef>
              <c:f>Sheet1!$G$2:$G$5</c:f>
              <c:numCache>
                <c:formatCode>General</c:formatCode>
                <c:ptCount val="4"/>
                <c:pt idx="0">
                  <c:v>2</c:v>
                </c:pt>
                <c:pt idx="1">
                  <c:v>3</c:v>
                </c:pt>
                <c:pt idx="2">
                  <c:v>6</c:v>
                </c:pt>
                <c:pt idx="3">
                  <c:v>2</c:v>
                </c:pt>
              </c:numCache>
            </c:numRef>
          </c:val>
          <c:smooth val="0"/>
          <c:extLst>
            <c:ext xmlns:c16="http://schemas.microsoft.com/office/drawing/2014/chart" uri="{C3380CC4-5D6E-409C-BE32-E72D297353CC}">
              <c16:uniqueId val="{00000005-65BA-BE4C-BD0D-0A2EF0CBB5F0}"/>
            </c:ext>
          </c:extLst>
        </c:ser>
        <c:dLbls>
          <c:showLegendKey val="0"/>
          <c:showVal val="0"/>
          <c:showCatName val="0"/>
          <c:showSerName val="0"/>
          <c:showPercent val="0"/>
          <c:showBubbleSize val="0"/>
        </c:dLbls>
        <c:smooth val="0"/>
        <c:axId val="-61740768"/>
        <c:axId val="-30220720"/>
      </c:lineChart>
      <c:catAx>
        <c:axId val="-617407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220720"/>
        <c:crosses val="autoZero"/>
        <c:auto val="1"/>
        <c:lblAlgn val="ctr"/>
        <c:lblOffset val="100"/>
        <c:noMultiLvlLbl val="0"/>
      </c:catAx>
      <c:valAx>
        <c:axId val="-302207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17407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Title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F99-E84C-8CAE-D238476873E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AF99-E84C-8CAE-D238476873E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AF99-E84C-8CAE-D238476873E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AF99-E84C-8CAE-D238476873E6}"/>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AF99-E84C-8CAE-D238476873E6}"/>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AF99-E84C-8CAE-D238476873E6}"/>
              </c:ext>
            </c:extLst>
          </c:dPt>
          <c:cat>
            <c:strRef>
              <c:f>Sheet1!$A$2:$A$7</c:f>
              <c:strCache>
                <c:ptCount val="6"/>
                <c:pt idx="0">
                  <c:v>A</c:v>
                </c:pt>
                <c:pt idx="1">
                  <c:v>RTI</c:v>
                </c:pt>
                <c:pt idx="2">
                  <c:v>C</c:v>
                </c:pt>
                <c:pt idx="3">
                  <c:v>D</c:v>
                </c:pt>
                <c:pt idx="4">
                  <c:v>E</c:v>
                </c:pt>
                <c:pt idx="5">
                  <c:v>F</c:v>
                </c:pt>
              </c:strCache>
            </c:strRef>
          </c:cat>
          <c:val>
            <c:numRef>
              <c:f>Sheet1!$B$2:$B$7</c:f>
              <c:numCache>
                <c:formatCode>General</c:formatCode>
                <c:ptCount val="6"/>
                <c:pt idx="0">
                  <c:v>8.2000000000000011</c:v>
                </c:pt>
                <c:pt idx="1">
                  <c:v>10</c:v>
                </c:pt>
                <c:pt idx="2">
                  <c:v>1.4</c:v>
                </c:pt>
                <c:pt idx="3">
                  <c:v>1.2</c:v>
                </c:pt>
                <c:pt idx="4">
                  <c:v>3</c:v>
                </c:pt>
                <c:pt idx="5">
                  <c:v>2</c:v>
                </c:pt>
              </c:numCache>
            </c:numRef>
          </c:val>
          <c:extLst>
            <c:ext xmlns:c16="http://schemas.microsoft.com/office/drawing/2014/chart" uri="{C3380CC4-5D6E-409C-BE32-E72D297353CC}">
              <c16:uniqueId val="{0000000C-AF99-E84C-8CAE-D238476873E6}"/>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media/image21.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D99D22-9D79-4BDF-B79F-5295A5E62924}" type="datetimeFigureOut">
              <a:rPr lang="en-US" smtClean="0"/>
              <a:t>10/7/20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06B82F-2287-458E-A95B-FD6CB59E37FD}" type="slidenum">
              <a:rPr lang="en-US" smtClean="0"/>
              <a:t>‹#›</a:t>
            </a:fld>
            <a:endParaRPr lang="en-US"/>
          </a:p>
        </p:txBody>
      </p:sp>
    </p:spTree>
    <p:extLst>
      <p:ext uri="{BB962C8B-B14F-4D97-AF65-F5344CB8AC3E}">
        <p14:creationId xmlns:p14="http://schemas.microsoft.com/office/powerpoint/2010/main" val="737701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Title should be in “Title Case.” Subtitle should be in “ALL CAPS.” Job title should be in “ALL CAPS” as well.</a:t>
            </a:r>
          </a:p>
        </p:txBody>
      </p:sp>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3859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71450" indent="-171450">
              <a:buFontTx/>
              <a:buChar char="-"/>
            </a:pPr>
            <a:r>
              <a:rPr lang="en-US" dirty="0"/>
              <a:t>First make sure that all QoS (is clear of Discovery peers) – NDDS_DISCOVERY_PEERS file set to .</a:t>
            </a:r>
            <a:r>
              <a:rPr lang="en-US" dirty="0" err="1"/>
              <a:t>bak</a:t>
            </a:r>
            <a:r>
              <a:rPr lang="en-US" dirty="0"/>
              <a:t>, XML in publisher and User shapes QOS is clear and code that sets QoS in publisher is commented out </a:t>
            </a:r>
          </a:p>
          <a:p>
            <a:pPr marL="171450" indent="-171450">
              <a:buFontTx/>
              <a:buChar char="-"/>
            </a:pPr>
            <a:r>
              <a:rPr lang="en-US" dirty="0"/>
              <a:t>ENV Variables:</a:t>
            </a:r>
          </a:p>
          <a:p>
            <a:pPr marL="628650" lvl="1" indent="-171450">
              <a:buFontTx/>
              <a:buChar char="-"/>
            </a:pPr>
            <a:r>
              <a:rPr lang="en-US" dirty="0"/>
              <a:t>Example</a:t>
            </a:r>
            <a:r>
              <a:rPr lang="en-US" baseline="0" dirty="0"/>
              <a:t> set up in ~/</a:t>
            </a:r>
            <a:r>
              <a:rPr lang="en-US" baseline="0" dirty="0" err="1"/>
              <a:t>DDSexample</a:t>
            </a:r>
            <a:r>
              <a:rPr lang="en-US" baseline="0" dirty="0"/>
              <a:t>/</a:t>
            </a:r>
            <a:r>
              <a:rPr lang="en-US" baseline="0" dirty="0" err="1"/>
              <a:t>ShapesFullyCompiled</a:t>
            </a:r>
            <a:r>
              <a:rPr lang="en-US" baseline="0" dirty="0"/>
              <a:t>, use publisher and Shapes Demo with just </a:t>
            </a:r>
            <a:r>
              <a:rPr lang="en-US" baseline="0" dirty="0" err="1"/>
              <a:t>USER_RTI_SHAPES_DEMO_QOS.xml</a:t>
            </a:r>
            <a:endParaRPr lang="en-US" baseline="0" dirty="0"/>
          </a:p>
          <a:p>
            <a:pPr marL="628650" lvl="1" indent="-171450">
              <a:buFontTx/>
              <a:buChar char="-"/>
            </a:pPr>
            <a:r>
              <a:rPr lang="en-US" baseline="0" dirty="0"/>
              <a:t>In one terminal Turn off all setting of NDDS_DISCOVERY_PEERs, reset ENV var by setting (export NDDS_DISCOVERY_PEERS=1.2.3.4 // some bogus address (clears NDDS default discovery peers)</a:t>
            </a:r>
          </a:p>
          <a:p>
            <a:pPr marL="628650" lvl="1" indent="-171450">
              <a:buFontTx/>
              <a:buChar char="-"/>
            </a:pPr>
            <a:r>
              <a:rPr lang="en-US" baseline="0" dirty="0"/>
              <a:t>In another terminal Leave NDDS_DISCOVERY_PEERS blank (unset NDDS_DISCOVERY_PEERS)</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baseline="0" dirty="0"/>
              <a:t>Launch two </a:t>
            </a:r>
            <a:r>
              <a:rPr lang="en-US" baseline="0" dirty="0" err="1"/>
              <a:t>ShapesDemo</a:t>
            </a:r>
            <a:r>
              <a:rPr lang="en-US" baseline="0" dirty="0"/>
              <a:t> </a:t>
            </a:r>
            <a:r>
              <a:rPr lang="en-US" baseline="0" dirty="0" err="1"/>
              <a:t>Gui’s</a:t>
            </a:r>
            <a:r>
              <a:rPr lang="en-US" baseline="0" dirty="0"/>
              <a:t> </a:t>
            </a:r>
          </a:p>
          <a:p>
            <a:pPr marL="628650" lvl="1" indent="-171450">
              <a:buFontTx/>
              <a:buChar char="-"/>
            </a:pPr>
            <a:r>
              <a:rPr lang="en-US" baseline="0" dirty="0"/>
              <a:t>From the terminal with NDDS_DISCOVERY_PEERS=1.2.3.4 launch another </a:t>
            </a:r>
            <a:r>
              <a:rPr lang="en-US" baseline="0" dirty="0" err="1"/>
              <a:t>ShapesDemo</a:t>
            </a:r>
            <a:r>
              <a:rPr lang="en-US" baseline="0" dirty="0"/>
              <a:t> GUI ($NDDSHOME/bin/</a:t>
            </a:r>
            <a:r>
              <a:rPr lang="en-US" baseline="0" dirty="0" err="1"/>
              <a:t>rtishapesdemo</a:t>
            </a:r>
            <a:r>
              <a:rPr lang="en-US" baseline="0" dirty="0"/>
              <a:t>&amp;)</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baseline="0" dirty="0"/>
              <a:t>Start a Shapes ./</a:t>
            </a:r>
            <a:r>
              <a:rPr lang="en-US" baseline="0" dirty="0" err="1"/>
              <a:t>objs</a:t>
            </a:r>
            <a:r>
              <a:rPr lang="en-US" baseline="0" dirty="0"/>
              <a:t>/x…/</a:t>
            </a:r>
            <a:r>
              <a:rPr lang="en-US" baseline="0" dirty="0" err="1"/>
              <a:t>ShapesType_publiser</a:t>
            </a:r>
            <a:r>
              <a:rPr lang="en-US" baseline="0" dirty="0"/>
              <a:t> from each terminal one at a time – first from the (unset NDDS_DISCOVERY_PEERS), </a:t>
            </a:r>
          </a:p>
          <a:p>
            <a:pPr marL="628650" lvl="1" indent="-171450">
              <a:buFontTx/>
              <a:buChar char="-"/>
            </a:pPr>
            <a:r>
              <a:rPr lang="en-US" baseline="0" dirty="0"/>
              <a:t>All three shapes demo GUIs should show the Square Instance</a:t>
            </a:r>
          </a:p>
          <a:p>
            <a:pPr marL="628650" lvl="1" indent="-171450">
              <a:buFontTx/>
              <a:buChar char="-"/>
            </a:pPr>
            <a:r>
              <a:rPr lang="en-US" baseline="0" dirty="0"/>
              <a:t>Kill that publisher and start a pub from the NDDS_DISCOVERY_PEERS=1.2.3.4 terminal</a:t>
            </a:r>
          </a:p>
          <a:p>
            <a:pPr marL="628650" lvl="1" indent="-171450">
              <a:buFontTx/>
              <a:buChar char="-"/>
            </a:pPr>
            <a:r>
              <a:rPr lang="en-US" baseline="0" dirty="0"/>
              <a:t>The two shapes demo GUI launched from the launcher should move, the Shapes </a:t>
            </a:r>
            <a:r>
              <a:rPr lang="en-US" baseline="0" dirty="0" err="1"/>
              <a:t>DemoGUI</a:t>
            </a:r>
            <a:r>
              <a:rPr lang="en-US" baseline="0" dirty="0"/>
              <a:t> launched from the Terminal NDDS_DISCOVERY_PEERS=1.2.3.4 should not move</a:t>
            </a:r>
          </a:p>
          <a:p>
            <a:pPr marL="171450" lvl="0" indent="-171450">
              <a:buFontTx/>
              <a:buChar char="-"/>
            </a:pPr>
            <a:r>
              <a:rPr lang="en-US" baseline="0" dirty="0"/>
              <a:t>File </a:t>
            </a:r>
          </a:p>
          <a:p>
            <a:pPr marL="628650" lvl="1" indent="-171450">
              <a:buFontTx/>
              <a:buChar char="-"/>
            </a:pPr>
            <a:r>
              <a:rPr lang="en-US" baseline="0" dirty="0"/>
              <a:t>cp .</a:t>
            </a:r>
            <a:r>
              <a:rPr lang="en-US" baseline="0" dirty="0" err="1"/>
              <a:t>bak</a:t>
            </a:r>
            <a:r>
              <a:rPr lang="en-US" baseline="0" dirty="0"/>
              <a:t> file to NDDS_DISCOVERY_PEERS </a:t>
            </a:r>
          </a:p>
          <a:p>
            <a:pPr marL="628650" lvl="1" indent="-171450">
              <a:buFontTx/>
              <a:buChar char="-"/>
            </a:pPr>
            <a:endParaRPr lang="en-US" baseline="0" dirty="0"/>
          </a:p>
          <a:p>
            <a:pPr marL="171450" indent="-171450">
              <a:buFontTx/>
              <a:buChar char="-"/>
            </a:pPr>
            <a:endParaRPr lang="en-US" baseline="0" dirty="0"/>
          </a:p>
          <a:p>
            <a:pPr marL="171450" indent="-171450">
              <a:buFontTx/>
              <a:buChar char="-"/>
            </a:pPr>
            <a:endParaRPr lang="en-US" baseline="0" dirty="0"/>
          </a:p>
          <a:p>
            <a:pPr marL="171450" indent="-171450">
              <a:buFontTx/>
              <a:buChar char="-"/>
            </a:pPr>
            <a:endParaRPr lang="en-US" baseline="0" dirty="0"/>
          </a:p>
        </p:txBody>
      </p:sp>
      <p:sp>
        <p:nvSpPr>
          <p:cNvPr id="4" name="Slide Number Placeholder 3"/>
          <p:cNvSpPr>
            <a:spLocks noGrp="1"/>
          </p:cNvSpPr>
          <p:nvPr>
            <p:ph type="sldNum" sz="quarter" idx="10"/>
          </p:nvPr>
        </p:nvSpPr>
        <p:spPr/>
        <p:txBody>
          <a:bodyPr/>
          <a:lstStyle/>
          <a:p>
            <a:fld id="{28703A22-A4FA-429E-BF08-9CD51C430822}" type="slidenum">
              <a:rPr lang="en-US" smtClean="0"/>
              <a:pPr/>
              <a:t>2</a:t>
            </a:fld>
            <a:endParaRPr lang="en-US"/>
          </a:p>
        </p:txBody>
      </p:sp>
    </p:spTree>
    <p:extLst>
      <p:ext uri="{BB962C8B-B14F-4D97-AF65-F5344CB8AC3E}">
        <p14:creationId xmlns:p14="http://schemas.microsoft.com/office/powerpoint/2010/main" val="19475926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12.emf"/><Relationship Id="rId13" Type="http://schemas.openxmlformats.org/officeDocument/2006/relationships/image" Target="../media/image17.emf"/><Relationship Id="rId3" Type="http://schemas.openxmlformats.org/officeDocument/2006/relationships/image" Target="../media/image7.emf"/><Relationship Id="rId7" Type="http://schemas.openxmlformats.org/officeDocument/2006/relationships/image" Target="../media/image11.emf"/><Relationship Id="rId12" Type="http://schemas.openxmlformats.org/officeDocument/2006/relationships/image" Target="../media/image16.emf"/><Relationship Id="rId2" Type="http://schemas.openxmlformats.org/officeDocument/2006/relationships/image" Target="../media/image6.emf"/><Relationship Id="rId16" Type="http://schemas.openxmlformats.org/officeDocument/2006/relationships/image" Target="../media/image20.emf"/><Relationship Id="rId1" Type="http://schemas.openxmlformats.org/officeDocument/2006/relationships/slideMaster" Target="../slideMasters/slideMaster1.xml"/><Relationship Id="rId6" Type="http://schemas.openxmlformats.org/officeDocument/2006/relationships/image" Target="../media/image10.emf"/><Relationship Id="rId11" Type="http://schemas.openxmlformats.org/officeDocument/2006/relationships/image" Target="../media/image15.emf"/><Relationship Id="rId5" Type="http://schemas.openxmlformats.org/officeDocument/2006/relationships/image" Target="../media/image9.emf"/><Relationship Id="rId15" Type="http://schemas.openxmlformats.org/officeDocument/2006/relationships/image" Target="../media/image19.emf"/><Relationship Id="rId10" Type="http://schemas.openxmlformats.org/officeDocument/2006/relationships/image" Target="../media/image14.emf"/><Relationship Id="rId4" Type="http://schemas.openxmlformats.org/officeDocument/2006/relationships/image" Target="../media/image8.emf"/><Relationship Id="rId9" Type="http://schemas.openxmlformats.org/officeDocument/2006/relationships/image" Target="../media/image13.emf"/><Relationship Id="rId14" Type="http://schemas.openxmlformats.org/officeDocument/2006/relationships/image" Target="../media/image18.emf"/></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image" Target="../media/image9.emf"/><Relationship Id="rId7" Type="http://schemas.openxmlformats.org/officeDocument/2006/relationships/image" Target="../media/image19.emf"/><Relationship Id="rId2" Type="http://schemas.openxmlformats.org/officeDocument/2006/relationships/image" Target="../media/image8.emf"/><Relationship Id="rId1" Type="http://schemas.openxmlformats.org/officeDocument/2006/relationships/slideMaster" Target="../slideMasters/slideMaster1.xml"/><Relationship Id="rId6" Type="http://schemas.openxmlformats.org/officeDocument/2006/relationships/image" Target="../media/image11.emf"/><Relationship Id="rId5" Type="http://schemas.openxmlformats.org/officeDocument/2006/relationships/image" Target="../media/image12.emf"/><Relationship Id="rId4" Type="http://schemas.openxmlformats.org/officeDocument/2006/relationships/image" Target="../media/image7.emf"/><Relationship Id="rId9" Type="http://schemas.openxmlformats.org/officeDocument/2006/relationships/image" Target="../media/image13.emf"/></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Master" Target="../slideMasters/slideMaster1.xml"/><Relationship Id="rId4" Type="http://schemas.openxmlformats.org/officeDocument/2006/relationships/chart" Target="../charts/chart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line)">
    <p:spTree>
      <p:nvGrpSpPr>
        <p:cNvPr id="1" name=""/>
        <p:cNvGrpSpPr/>
        <p:nvPr/>
      </p:nvGrpSpPr>
      <p:grpSpPr>
        <a:xfrm>
          <a:off x="0" y="0"/>
          <a:ext cx="0" cy="0"/>
          <a:chOff x="0" y="0"/>
          <a:chExt cx="0" cy="0"/>
        </a:xfrm>
      </p:grpSpPr>
      <p:pic>
        <p:nvPicPr>
          <p:cNvPr id="51" name="Picture 50">
            <a:extLst>
              <a:ext uri="{FF2B5EF4-FFF2-40B4-BE49-F238E27FC236}">
                <a16:creationId xmlns:a16="http://schemas.microsoft.com/office/drawing/2014/main" id="{907E3A10-184E-874F-8704-5D9B003BD64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902836" y="4191001"/>
            <a:ext cx="10199171" cy="907774"/>
          </a:xfrm>
        </p:spPr>
        <p:txBody>
          <a:bodyPr anchor="b">
            <a:noAutofit/>
          </a:bodyPr>
          <a:lstStyle>
            <a:lvl1pPr algn="l">
              <a:defRPr sz="5000" b="0" baseline="0">
                <a:solidFill>
                  <a:schemeClr val="bg1"/>
                </a:solidFill>
                <a:latin typeface="+mn-lt"/>
              </a:defRPr>
            </a:lvl1pPr>
          </a:lstStyle>
          <a:p>
            <a:r>
              <a:rPr lang="en-US" dirty="0"/>
              <a:t>Brief, Concise Title (1 line, 50pt)</a:t>
            </a:r>
          </a:p>
        </p:txBody>
      </p:sp>
      <p:sp>
        <p:nvSpPr>
          <p:cNvPr id="3" name="Subtitle 2"/>
          <p:cNvSpPr>
            <a:spLocks noGrp="1"/>
          </p:cNvSpPr>
          <p:nvPr>
            <p:ph type="subTitle" idx="1" hasCustomPrompt="1"/>
          </p:nvPr>
        </p:nvSpPr>
        <p:spPr>
          <a:xfrm>
            <a:off x="902836" y="6206888"/>
            <a:ext cx="5205483" cy="295836"/>
          </a:xfrm>
        </p:spPr>
        <p:txBody>
          <a:bodyPr/>
          <a:lstStyle>
            <a:lvl1pPr marL="0" indent="0" algn="l">
              <a:buNone/>
              <a:defRPr sz="1600" baseline="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MARKETING MASCOT (16pt)</a:t>
            </a:r>
          </a:p>
        </p:txBody>
      </p:sp>
      <p:sp>
        <p:nvSpPr>
          <p:cNvPr id="10" name="Footer Placeholder 1"/>
          <p:cNvSpPr>
            <a:spLocks noGrp="1"/>
          </p:cNvSpPr>
          <p:nvPr>
            <p:ph type="ftr" sz="quarter" idx="10"/>
          </p:nvPr>
        </p:nvSpPr>
        <p:spPr>
          <a:xfrm>
            <a:off x="7989438" y="5541278"/>
            <a:ext cx="4114800" cy="105671"/>
          </a:xfrm>
        </p:spPr>
        <p:txBody>
          <a:bodyPr/>
          <a:lstStyle/>
          <a:p>
            <a:r>
              <a:rPr lang="en-US" dirty="0"/>
              <a:t>©2020 Real-Time Innovations, Inc.</a:t>
            </a:r>
          </a:p>
        </p:txBody>
      </p:sp>
      <p:sp>
        <p:nvSpPr>
          <p:cNvPr id="33" name="Text Placeholder 31">
            <a:extLst>
              <a:ext uri="{FF2B5EF4-FFF2-40B4-BE49-F238E27FC236}">
                <a16:creationId xmlns:a16="http://schemas.microsoft.com/office/drawing/2014/main" id="{E06CCF5B-2280-DF46-BAFA-E1E8945D3172}"/>
              </a:ext>
            </a:extLst>
          </p:cNvPr>
          <p:cNvSpPr>
            <a:spLocks noGrp="1"/>
          </p:cNvSpPr>
          <p:nvPr>
            <p:ph type="body" sz="quarter" idx="11" hasCustomPrompt="1"/>
          </p:nvPr>
        </p:nvSpPr>
        <p:spPr>
          <a:xfrm>
            <a:off x="902836" y="5751619"/>
            <a:ext cx="5205483" cy="45039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r>
              <a:rPr lang="en-US" sz="3200" dirty="0"/>
              <a:t>Artie </a:t>
            </a:r>
            <a:r>
              <a:rPr lang="en-US" sz="3200" dirty="0" err="1"/>
              <a:t>Connextington</a:t>
            </a:r>
            <a:r>
              <a:rPr lang="en-US" sz="3200" dirty="0"/>
              <a:t> (30pt)</a:t>
            </a:r>
          </a:p>
        </p:txBody>
      </p:sp>
    </p:spTree>
    <p:extLst>
      <p:ext uri="{BB962C8B-B14F-4D97-AF65-F5344CB8AC3E}">
        <p14:creationId xmlns:p14="http://schemas.microsoft.com/office/powerpoint/2010/main" val="17838115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47661" y="287455"/>
            <a:ext cx="10515600" cy="803216"/>
          </a:xfrm>
          <a:noFill/>
        </p:spPr>
        <p:txBody>
          <a:bodyPr>
            <a:normAutofit/>
          </a:bodyPr>
          <a:lstStyle>
            <a:lvl1pPr>
              <a:defRPr sz="4320">
                <a:solidFill>
                  <a:schemeClr val="tx1">
                    <a:lumMod val="75000"/>
                    <a:lumOff val="25000"/>
                  </a:schemeClr>
                </a:solidFill>
                <a:effectLst/>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0"/>
            <a:ext cx="5384800" cy="4525963"/>
          </a:xfrm>
          <a:noFill/>
        </p:spPr>
        <p:txBody>
          <a:bodyPr/>
          <a:lstStyle>
            <a:lvl1pPr>
              <a:defRPr sz="3360">
                <a:solidFill>
                  <a:schemeClr val="tx1">
                    <a:lumMod val="75000"/>
                    <a:lumOff val="25000"/>
                  </a:schemeClr>
                </a:solidFill>
              </a:defRPr>
            </a:lvl1pPr>
            <a:lvl2pPr>
              <a:defRPr sz="2880">
                <a:solidFill>
                  <a:schemeClr val="tx1">
                    <a:lumMod val="75000"/>
                    <a:lumOff val="25000"/>
                  </a:schemeClr>
                </a:solidFill>
              </a:defRPr>
            </a:lvl2pPr>
            <a:lvl3pPr>
              <a:defRPr sz="2400">
                <a:solidFill>
                  <a:schemeClr val="tx1">
                    <a:lumMod val="75000"/>
                    <a:lumOff val="25000"/>
                  </a:schemeClr>
                </a:solidFill>
              </a:defRPr>
            </a:lvl3pPr>
            <a:lvl4pPr>
              <a:defRPr sz="2160">
                <a:solidFill>
                  <a:schemeClr val="tx1">
                    <a:lumMod val="75000"/>
                    <a:lumOff val="25000"/>
                  </a:schemeClr>
                </a:solidFill>
              </a:defRPr>
            </a:lvl4pPr>
            <a:lvl5pPr>
              <a:defRPr sz="2160">
                <a:solidFill>
                  <a:schemeClr val="tx1">
                    <a:lumMod val="75000"/>
                    <a:lumOff val="25000"/>
                  </a:schemeClr>
                </a:solidFill>
              </a:defRPr>
            </a:lvl5pPr>
            <a:lvl6pPr>
              <a:defRPr sz="2160"/>
            </a:lvl6pPr>
            <a:lvl7pPr>
              <a:defRPr sz="2160"/>
            </a:lvl7pPr>
            <a:lvl8pPr>
              <a:defRPr sz="2160"/>
            </a:lvl8pPr>
            <a:lvl9pPr>
              <a:defRPr sz="21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0"/>
            <a:ext cx="5384800" cy="4525963"/>
          </a:xfrm>
          <a:noFill/>
        </p:spPr>
        <p:txBody>
          <a:bodyPr/>
          <a:lstStyle>
            <a:lvl1pPr>
              <a:defRPr sz="3360">
                <a:solidFill>
                  <a:schemeClr val="tx1">
                    <a:lumMod val="75000"/>
                    <a:lumOff val="25000"/>
                  </a:schemeClr>
                </a:solidFill>
              </a:defRPr>
            </a:lvl1pPr>
            <a:lvl2pPr>
              <a:defRPr sz="2880">
                <a:solidFill>
                  <a:schemeClr val="tx1">
                    <a:lumMod val="75000"/>
                    <a:lumOff val="25000"/>
                  </a:schemeClr>
                </a:solidFill>
              </a:defRPr>
            </a:lvl2pPr>
            <a:lvl3pPr>
              <a:defRPr sz="2400">
                <a:solidFill>
                  <a:schemeClr val="tx1">
                    <a:lumMod val="75000"/>
                    <a:lumOff val="25000"/>
                  </a:schemeClr>
                </a:solidFill>
              </a:defRPr>
            </a:lvl3pPr>
            <a:lvl4pPr>
              <a:defRPr sz="2160">
                <a:solidFill>
                  <a:schemeClr val="tx1">
                    <a:lumMod val="75000"/>
                    <a:lumOff val="25000"/>
                  </a:schemeClr>
                </a:solidFill>
              </a:defRPr>
            </a:lvl4pPr>
            <a:lvl5pPr>
              <a:defRPr sz="2160">
                <a:solidFill>
                  <a:schemeClr val="tx1">
                    <a:lumMod val="75000"/>
                    <a:lumOff val="25000"/>
                  </a:schemeClr>
                </a:solidFill>
              </a:defRPr>
            </a:lvl5pPr>
            <a:lvl6pPr>
              <a:defRPr sz="2160"/>
            </a:lvl6pPr>
            <a:lvl7pPr>
              <a:defRPr sz="2160"/>
            </a:lvl7pPr>
            <a:lvl8pPr>
              <a:defRPr sz="2160"/>
            </a:lvl8pPr>
            <a:lvl9pPr>
              <a:defRPr sz="21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5"/>
          <p:cNvSpPr/>
          <p:nvPr userDrawn="1"/>
        </p:nvSpPr>
        <p:spPr>
          <a:xfrm>
            <a:off x="960592" y="1051295"/>
            <a:ext cx="564777" cy="45719"/>
          </a:xfrm>
          <a:prstGeom prst="rect">
            <a:avLst/>
          </a:prstGeom>
          <a:solidFill>
            <a:srgbClr val="EC8B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7" name="Footer Placeholder 1"/>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38849368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838200" y="1501439"/>
            <a:ext cx="5157787" cy="823912"/>
          </a:xfrm>
        </p:spPr>
        <p:txBody>
          <a:bodyPr anchor="b"/>
          <a:lstStyle>
            <a:lvl1pPr marL="0" indent="0">
              <a:spcBef>
                <a:spcPts val="0"/>
              </a:spcBef>
              <a:buNone/>
              <a:defRPr sz="2400" b="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mr-IN" dirty="0"/>
              <a:t>…</a:t>
            </a:r>
            <a:r>
              <a:rPr lang="en-US" dirty="0"/>
              <a:t>and extends up here for 2 lines</a:t>
            </a:r>
            <a:br>
              <a:rPr lang="en-US" dirty="0"/>
            </a:br>
            <a:r>
              <a:rPr lang="en-US" dirty="0"/>
              <a:t>Column 1 title starts here</a:t>
            </a:r>
            <a:r>
              <a:rPr lang="mr-IN" dirty="0"/>
              <a:t>…</a:t>
            </a:r>
            <a:endParaRPr lang="en-US" dirty="0"/>
          </a:p>
        </p:txBody>
      </p:sp>
      <p:sp>
        <p:nvSpPr>
          <p:cNvPr id="4" name="Content Placeholder 3"/>
          <p:cNvSpPr>
            <a:spLocks noGrp="1"/>
          </p:cNvSpPr>
          <p:nvPr>
            <p:ph sz="half" idx="2" hasCustomPrompt="1"/>
          </p:nvPr>
        </p:nvSpPr>
        <p:spPr>
          <a:xfrm>
            <a:off x="838200" y="2325351"/>
            <a:ext cx="5157787" cy="3680426"/>
          </a:xfrm>
        </p:spPr>
        <p:txBody>
          <a:bodyPr/>
          <a:lstStyle>
            <a:lvl1pPr>
              <a:defRPr baseline="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Comparison 1</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hasCustomPrompt="1"/>
          </p:nvPr>
        </p:nvSpPr>
        <p:spPr>
          <a:xfrm>
            <a:off x="6170612" y="1501439"/>
            <a:ext cx="5183188" cy="823912"/>
          </a:xfrm>
        </p:spPr>
        <p:txBody>
          <a:bodyPr anchor="b"/>
          <a:lstStyle>
            <a:lvl1pPr marL="0" indent="0">
              <a:spcBef>
                <a:spcPts val="0"/>
              </a:spcBef>
              <a:buNone/>
              <a:defRPr sz="2400" b="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mr-IN" dirty="0"/>
              <a:t>…</a:t>
            </a:r>
            <a:r>
              <a:rPr lang="en-US" dirty="0"/>
              <a:t>and extends up here for 2 lines</a:t>
            </a:r>
            <a:br>
              <a:rPr lang="en-US" dirty="0"/>
            </a:br>
            <a:r>
              <a:rPr lang="en-US" dirty="0"/>
              <a:t>Column 2 title starts here</a:t>
            </a:r>
            <a:r>
              <a:rPr lang="mr-IN" dirty="0"/>
              <a:t>…</a:t>
            </a:r>
            <a:endParaRPr lang="en-US" dirty="0"/>
          </a:p>
        </p:txBody>
      </p:sp>
      <p:sp>
        <p:nvSpPr>
          <p:cNvPr id="6" name="Content Placeholder 5"/>
          <p:cNvSpPr>
            <a:spLocks noGrp="1"/>
          </p:cNvSpPr>
          <p:nvPr>
            <p:ph sz="quarter" idx="4" hasCustomPrompt="1"/>
          </p:nvPr>
        </p:nvSpPr>
        <p:spPr>
          <a:xfrm>
            <a:off x="6170612" y="2325351"/>
            <a:ext cx="5183188" cy="3680426"/>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Comparison 2</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p:cNvSpPr>
            <a:spLocks noGrp="1"/>
          </p:cNvSpPr>
          <p:nvPr>
            <p:ph type="title" hasCustomPrompt="1"/>
          </p:nvPr>
        </p:nvSpPr>
        <p:spPr>
          <a:xfrm>
            <a:off x="838200" y="402333"/>
            <a:ext cx="10515600" cy="651052"/>
          </a:xfrm>
        </p:spPr>
        <p:txBody>
          <a:bodyPr anchor="b"/>
          <a:lstStyle>
            <a:lvl1pPr>
              <a:defRPr b="1" baseline="0">
                <a:solidFill>
                  <a:schemeClr val="tx1">
                    <a:lumMod val="75000"/>
                    <a:lumOff val="25000"/>
                  </a:schemeClr>
                </a:solidFill>
              </a:defRPr>
            </a:lvl1pPr>
          </a:lstStyle>
          <a:p>
            <a:r>
              <a:rPr lang="en-US" dirty="0"/>
              <a:t>Title (1 line)</a:t>
            </a:r>
          </a:p>
        </p:txBody>
      </p:sp>
      <p:sp>
        <p:nvSpPr>
          <p:cNvPr id="11" name="Rectangle 10"/>
          <p:cNvSpPr/>
          <p:nvPr userDrawn="1"/>
        </p:nvSpPr>
        <p:spPr>
          <a:xfrm>
            <a:off x="960592" y="1051295"/>
            <a:ext cx="564777" cy="45719"/>
          </a:xfrm>
          <a:prstGeom prst="rect">
            <a:avLst/>
          </a:prstGeom>
          <a:solidFill>
            <a:srgbClr val="EC8B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9" name="Footer Placeholder 1"/>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326190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838200" y="402333"/>
            <a:ext cx="10515600" cy="651052"/>
          </a:xfrm>
        </p:spPr>
        <p:txBody>
          <a:bodyPr anchor="b"/>
          <a:lstStyle>
            <a:lvl1pPr>
              <a:defRPr b="1" baseline="0">
                <a:solidFill>
                  <a:schemeClr val="tx1">
                    <a:lumMod val="75000"/>
                    <a:lumOff val="25000"/>
                  </a:schemeClr>
                </a:solidFill>
              </a:defRPr>
            </a:lvl1pPr>
          </a:lstStyle>
          <a:p>
            <a:r>
              <a:rPr lang="en-US" dirty="0"/>
              <a:t>Title (1 line)</a:t>
            </a:r>
          </a:p>
        </p:txBody>
      </p:sp>
      <p:sp>
        <p:nvSpPr>
          <p:cNvPr id="7" name="Rectangle 6"/>
          <p:cNvSpPr/>
          <p:nvPr userDrawn="1"/>
        </p:nvSpPr>
        <p:spPr>
          <a:xfrm>
            <a:off x="960592" y="1051295"/>
            <a:ext cx="564777" cy="45719"/>
          </a:xfrm>
          <a:prstGeom prst="rect">
            <a:avLst/>
          </a:prstGeom>
          <a:solidFill>
            <a:srgbClr val="EC8B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5" name="Footer Placeholder 1"/>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2639088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Footer Placeholder 1"/>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1210973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457200"/>
            <a:ext cx="3932237" cy="1600200"/>
          </a:xfrm>
        </p:spPr>
        <p:txBody>
          <a:bodyPr anchor="b"/>
          <a:lstStyle>
            <a:lvl1pPr>
              <a:defRPr sz="3200" baseline="0">
                <a:solidFill>
                  <a:schemeClr val="tx1">
                    <a:lumMod val="75000"/>
                    <a:lumOff val="25000"/>
                  </a:schemeClr>
                </a:solidFill>
              </a:defRPr>
            </a:lvl1pPr>
          </a:lstStyle>
          <a:p>
            <a:r>
              <a:rPr lang="en-US" dirty="0"/>
              <a:t>Title here</a:t>
            </a:r>
          </a:p>
        </p:txBody>
      </p:sp>
      <p:sp>
        <p:nvSpPr>
          <p:cNvPr id="3" name="Content Placeholder 2"/>
          <p:cNvSpPr>
            <a:spLocks noGrp="1"/>
          </p:cNvSpPr>
          <p:nvPr>
            <p:ph idx="1" hasCustomPrompt="1"/>
          </p:nvPr>
        </p:nvSpPr>
        <p:spPr>
          <a:xfrm>
            <a:off x="5183188" y="987425"/>
            <a:ext cx="6172200" cy="4873625"/>
          </a:xfrm>
        </p:spPr>
        <p:txBody>
          <a:bodyPr/>
          <a:lstStyle>
            <a:lvl1pPr>
              <a:defRPr sz="3200">
                <a:solidFill>
                  <a:schemeClr val="tx1">
                    <a:lumMod val="75000"/>
                    <a:lumOff val="25000"/>
                  </a:schemeClr>
                </a:solidFill>
              </a:defRPr>
            </a:lvl1pPr>
            <a:lvl2pPr>
              <a:defRPr sz="2800">
                <a:solidFill>
                  <a:schemeClr val="tx1">
                    <a:lumMod val="75000"/>
                    <a:lumOff val="25000"/>
                  </a:schemeClr>
                </a:solidFill>
              </a:defRPr>
            </a:lvl2pPr>
            <a:lvl3pPr>
              <a:defRPr sz="2400">
                <a:solidFill>
                  <a:schemeClr val="tx1">
                    <a:lumMod val="75000"/>
                    <a:lumOff val="25000"/>
                  </a:schemeClr>
                </a:solidFill>
              </a:defRPr>
            </a:lvl3pPr>
            <a:lvl4pPr>
              <a:defRPr sz="2000">
                <a:solidFill>
                  <a:schemeClr val="tx1">
                    <a:lumMod val="75000"/>
                    <a:lumOff val="25000"/>
                  </a:schemeClr>
                </a:solidFill>
              </a:defRPr>
            </a:lvl4pPr>
            <a:lvl5pPr>
              <a:defRPr sz="2000">
                <a:solidFill>
                  <a:schemeClr val="tx1">
                    <a:lumMod val="75000"/>
                    <a:lumOff val="25000"/>
                  </a:schemeClr>
                </a:solidFill>
              </a:defRPr>
            </a:lvl5pPr>
            <a:lvl6pPr>
              <a:defRPr sz="2000"/>
            </a:lvl6pPr>
            <a:lvl7pPr>
              <a:defRPr sz="2000"/>
            </a:lvl7pPr>
            <a:lvl8pPr>
              <a:defRPr sz="2000"/>
            </a:lvl8pPr>
            <a:lvl9pPr>
              <a:defRPr sz="2000"/>
            </a:lvl9pPr>
          </a:lstStyle>
          <a:p>
            <a:pPr lvl="0"/>
            <a:r>
              <a:rPr lang="en-US" dirty="0"/>
              <a:t>Content here</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hasCustomPrompt="1"/>
          </p:nvPr>
        </p:nvSpPr>
        <p:spPr>
          <a:xfrm>
            <a:off x="839788" y="2177592"/>
            <a:ext cx="3932237" cy="3691396"/>
          </a:xfrm>
        </p:spPr>
        <p:txBody>
          <a:bodyPr/>
          <a:lstStyle>
            <a:lvl1pPr marL="0" indent="0">
              <a:buNone/>
              <a:defRPr sz="1600">
                <a:solidFill>
                  <a:schemeClr val="tx1">
                    <a:lumMod val="75000"/>
                    <a:lumOff val="2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Caption here</a:t>
            </a:r>
          </a:p>
        </p:txBody>
      </p:sp>
      <p:sp>
        <p:nvSpPr>
          <p:cNvPr id="6" name="Rectangle 5"/>
          <p:cNvSpPr/>
          <p:nvPr userDrawn="1"/>
        </p:nvSpPr>
        <p:spPr>
          <a:xfrm>
            <a:off x="839788" y="2063496"/>
            <a:ext cx="564777" cy="45719"/>
          </a:xfrm>
          <a:prstGeom prst="rect">
            <a:avLst/>
          </a:prstGeom>
          <a:solidFill>
            <a:srgbClr val="EC8B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8" name="Footer Placeholder 1"/>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22292753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457200"/>
            <a:ext cx="3932237" cy="1600200"/>
          </a:xfrm>
        </p:spPr>
        <p:txBody>
          <a:bodyPr anchor="b"/>
          <a:lstStyle>
            <a:lvl1pPr>
              <a:defRPr sz="3200">
                <a:solidFill>
                  <a:schemeClr val="tx1">
                    <a:lumMod val="75000"/>
                    <a:lumOff val="25000"/>
                  </a:schemeClr>
                </a:solidFill>
              </a:defRPr>
            </a:lvl1pPr>
          </a:lstStyle>
          <a:p>
            <a:r>
              <a:rPr lang="en-US" dirty="0"/>
              <a:t>Title here</a:t>
            </a:r>
          </a:p>
        </p:txBody>
      </p:sp>
      <p:sp>
        <p:nvSpPr>
          <p:cNvPr id="3" name="Picture Placeholder 2"/>
          <p:cNvSpPr>
            <a:spLocks noGrp="1"/>
          </p:cNvSpPr>
          <p:nvPr>
            <p:ph type="pic" idx="1" hasCustomPrompt="1"/>
          </p:nvPr>
        </p:nvSpPr>
        <p:spPr>
          <a:xfrm>
            <a:off x="5183188" y="987425"/>
            <a:ext cx="6172200" cy="4873625"/>
          </a:xfrm>
        </p:spPr>
        <p:txBody>
          <a:bodyPr/>
          <a:lstStyle>
            <a:lvl1pPr marL="0" indent="0">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a:t>
            </a:r>
            <a:br>
              <a:rPr lang="en-US" dirty="0"/>
            </a:br>
            <a:r>
              <a:rPr lang="en-US" dirty="0"/>
              <a:t>click icon to add</a:t>
            </a:r>
          </a:p>
        </p:txBody>
      </p:sp>
      <p:sp>
        <p:nvSpPr>
          <p:cNvPr id="6" name="Text Placeholder 3"/>
          <p:cNvSpPr>
            <a:spLocks noGrp="1"/>
          </p:cNvSpPr>
          <p:nvPr>
            <p:ph type="body" sz="half" idx="2" hasCustomPrompt="1"/>
          </p:nvPr>
        </p:nvSpPr>
        <p:spPr>
          <a:xfrm>
            <a:off x="839788" y="2177592"/>
            <a:ext cx="3932237" cy="3691396"/>
          </a:xfrm>
        </p:spPr>
        <p:txBody>
          <a:bodyPr/>
          <a:lstStyle>
            <a:lvl1pPr marL="0" indent="0">
              <a:buNone/>
              <a:defRPr sz="1600">
                <a:solidFill>
                  <a:schemeClr val="tx1">
                    <a:lumMod val="75000"/>
                    <a:lumOff val="2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Caption here</a:t>
            </a:r>
          </a:p>
        </p:txBody>
      </p:sp>
      <p:sp>
        <p:nvSpPr>
          <p:cNvPr id="8" name="Rectangle 7"/>
          <p:cNvSpPr/>
          <p:nvPr userDrawn="1"/>
        </p:nvSpPr>
        <p:spPr>
          <a:xfrm>
            <a:off x="839788" y="2063496"/>
            <a:ext cx="564777" cy="45719"/>
          </a:xfrm>
          <a:prstGeom prst="rect">
            <a:avLst/>
          </a:prstGeom>
          <a:solidFill>
            <a:srgbClr val="EC8B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7" name="Footer Placeholder 1"/>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8089617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hapes">
    <p:spTree>
      <p:nvGrpSpPr>
        <p:cNvPr id="1" name=""/>
        <p:cNvGrpSpPr/>
        <p:nvPr/>
      </p:nvGrpSpPr>
      <p:grpSpPr>
        <a:xfrm>
          <a:off x="0" y="0"/>
          <a:ext cx="0" cy="0"/>
          <a:chOff x="0" y="0"/>
          <a:chExt cx="0" cy="0"/>
        </a:xfrm>
      </p:grpSpPr>
      <p:sp>
        <p:nvSpPr>
          <p:cNvPr id="4" name="Rectangle 3"/>
          <p:cNvSpPr/>
          <p:nvPr userDrawn="1"/>
        </p:nvSpPr>
        <p:spPr>
          <a:xfrm>
            <a:off x="554418" y="2162259"/>
            <a:ext cx="1002139" cy="719898"/>
          </a:xfrm>
          <a:prstGeom prst="rect">
            <a:avLst/>
          </a:prstGeom>
          <a:solidFill>
            <a:schemeClr val="accent1"/>
          </a:solidFill>
          <a:ln>
            <a:noFill/>
          </a:ln>
          <a:effectLst>
            <a:reflection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FF"/>
                </a:solidFill>
              </a:rPr>
              <a:t>Blue</a:t>
            </a:r>
          </a:p>
        </p:txBody>
      </p:sp>
      <p:sp>
        <p:nvSpPr>
          <p:cNvPr id="5" name="Rounded Rectangle 4"/>
          <p:cNvSpPr/>
          <p:nvPr userDrawn="1"/>
        </p:nvSpPr>
        <p:spPr>
          <a:xfrm>
            <a:off x="1698024" y="2162259"/>
            <a:ext cx="1079318" cy="719898"/>
          </a:xfrm>
          <a:prstGeom prst="roundRect">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FF"/>
                </a:solidFill>
              </a:rPr>
              <a:t>Blue</a:t>
            </a:r>
          </a:p>
        </p:txBody>
      </p:sp>
      <p:sp>
        <p:nvSpPr>
          <p:cNvPr id="6" name="TextBox 5"/>
          <p:cNvSpPr txBox="1"/>
          <p:nvPr userDrawn="1"/>
        </p:nvSpPr>
        <p:spPr>
          <a:xfrm>
            <a:off x="2526205" y="898944"/>
            <a:ext cx="6871201" cy="923330"/>
          </a:xfrm>
          <a:prstGeom prst="rect">
            <a:avLst/>
          </a:prstGeom>
          <a:noFill/>
        </p:spPr>
        <p:txBody>
          <a:bodyPr wrap="square" rtlCol="0">
            <a:spAutoFit/>
          </a:bodyPr>
          <a:lstStyle/>
          <a:p>
            <a:pPr marL="285750" indent="-285750">
              <a:buFont typeface="Arial" charset="0"/>
              <a:buChar char="•"/>
            </a:pPr>
            <a:r>
              <a:rPr lang="en-US" dirty="0">
                <a:solidFill>
                  <a:srgbClr val="7F7F7F"/>
                </a:solidFill>
              </a:rPr>
              <a:t>For </a:t>
            </a:r>
            <a:r>
              <a:rPr lang="en-US">
                <a:solidFill>
                  <a:srgbClr val="7F7F7F"/>
                </a:solidFill>
              </a:rPr>
              <a:t>more colors, </a:t>
            </a:r>
            <a:r>
              <a:rPr lang="en-US" dirty="0">
                <a:solidFill>
                  <a:srgbClr val="7F7F7F"/>
                </a:solidFill>
              </a:rPr>
              <a:t>use blues first -&gt; then gray -&gt; then green if needed</a:t>
            </a:r>
          </a:p>
          <a:p>
            <a:pPr marL="285750" indent="-285750">
              <a:buFont typeface="Arial" charset="0"/>
              <a:buChar char="•"/>
            </a:pPr>
            <a:r>
              <a:rPr lang="en-US" dirty="0">
                <a:solidFill>
                  <a:srgbClr val="7F7F7F"/>
                </a:solidFill>
              </a:rPr>
              <a:t>Use white text inside dark-colored shapes</a:t>
            </a:r>
          </a:p>
          <a:p>
            <a:pPr marL="285750" indent="-285750">
              <a:buFont typeface="Arial" charset="0"/>
              <a:buChar char="•"/>
            </a:pPr>
            <a:r>
              <a:rPr lang="en-US" dirty="0">
                <a:solidFill>
                  <a:srgbClr val="7F7F7F"/>
                </a:solidFill>
              </a:rPr>
              <a:t>Use black text inside light-colored shapes</a:t>
            </a:r>
          </a:p>
        </p:txBody>
      </p:sp>
      <p:sp>
        <p:nvSpPr>
          <p:cNvPr id="7" name="TextBox 6"/>
          <p:cNvSpPr txBox="1"/>
          <p:nvPr userDrawn="1"/>
        </p:nvSpPr>
        <p:spPr>
          <a:xfrm>
            <a:off x="306880" y="248708"/>
            <a:ext cx="3298168" cy="461665"/>
          </a:xfrm>
          <a:prstGeom prst="rect">
            <a:avLst/>
          </a:prstGeom>
          <a:noFill/>
        </p:spPr>
        <p:txBody>
          <a:bodyPr wrap="square" rtlCol="0">
            <a:spAutoFit/>
          </a:bodyPr>
          <a:lstStyle/>
          <a:p>
            <a:r>
              <a:rPr lang="en-US" sz="2400">
                <a:solidFill>
                  <a:srgbClr val="004C97"/>
                </a:solidFill>
              </a:rPr>
              <a:t>SHAPE</a:t>
            </a:r>
            <a:r>
              <a:rPr lang="en-US" sz="2400" baseline="0">
                <a:solidFill>
                  <a:srgbClr val="004C97"/>
                </a:solidFill>
              </a:rPr>
              <a:t>S</a:t>
            </a:r>
            <a:endParaRPr lang="en-US" sz="2400" dirty="0">
              <a:solidFill>
                <a:srgbClr val="004C97"/>
              </a:solidFill>
            </a:endParaRPr>
          </a:p>
        </p:txBody>
      </p:sp>
      <p:sp>
        <p:nvSpPr>
          <p:cNvPr id="8" name="Oval 7"/>
          <p:cNvSpPr/>
          <p:nvPr userDrawn="1"/>
        </p:nvSpPr>
        <p:spPr>
          <a:xfrm>
            <a:off x="2918809" y="2176333"/>
            <a:ext cx="1358478" cy="691749"/>
          </a:xfrm>
          <a:prstGeom prst="ellipse">
            <a:avLst/>
          </a:prstGeom>
          <a:solidFill>
            <a:schemeClr val="accent1"/>
          </a:solidFill>
          <a:ln w="3175">
            <a:noFill/>
          </a:ln>
          <a:effectLst/>
        </p:spPr>
        <p:style>
          <a:lnRef idx="0">
            <a:schemeClr val="accent1"/>
          </a:lnRef>
          <a:fillRef idx="3">
            <a:schemeClr val="accent1"/>
          </a:fillRef>
          <a:effectRef idx="3">
            <a:schemeClr val="accent1"/>
          </a:effectRef>
          <a:fontRef idx="minor">
            <a:schemeClr val="lt1"/>
          </a:fontRef>
        </p:style>
        <p:txBody>
          <a:bodyPr rtlCol="0" anchor="ctr" anchorCtr="1"/>
          <a:lstStyle/>
          <a:p>
            <a:pPr algn="ctr"/>
            <a:r>
              <a:rPr lang="en-US" sz="1200" dirty="0">
                <a:solidFill>
                  <a:srgbClr val="FFFFFF"/>
                </a:solidFill>
              </a:rPr>
              <a:t>Blue</a:t>
            </a:r>
          </a:p>
        </p:txBody>
      </p:sp>
      <p:sp>
        <p:nvSpPr>
          <p:cNvPr id="9" name="Right Arrow 8"/>
          <p:cNvSpPr/>
          <p:nvPr userDrawn="1"/>
        </p:nvSpPr>
        <p:spPr>
          <a:xfrm>
            <a:off x="4418754" y="2315037"/>
            <a:ext cx="1325420" cy="414339"/>
          </a:xfrm>
          <a:prstGeom prst="rightArrow">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FF"/>
                </a:solidFill>
              </a:rPr>
              <a:t>Blue</a:t>
            </a:r>
          </a:p>
        </p:txBody>
      </p:sp>
      <p:sp>
        <p:nvSpPr>
          <p:cNvPr id="10" name="Rectangle 9"/>
          <p:cNvSpPr/>
          <p:nvPr userDrawn="1"/>
        </p:nvSpPr>
        <p:spPr>
          <a:xfrm>
            <a:off x="3133681" y="3076446"/>
            <a:ext cx="1002139" cy="719898"/>
          </a:xfrm>
          <a:prstGeom prst="rect">
            <a:avLst/>
          </a:prstGeom>
          <a:solidFill>
            <a:schemeClr val="accent4"/>
          </a:solidFill>
          <a:ln>
            <a:noFill/>
          </a:ln>
          <a:effectLst>
            <a:reflection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Green</a:t>
            </a:r>
          </a:p>
        </p:txBody>
      </p:sp>
      <p:sp>
        <p:nvSpPr>
          <p:cNvPr id="11" name="Rounded Rectangle 10"/>
          <p:cNvSpPr/>
          <p:nvPr userDrawn="1"/>
        </p:nvSpPr>
        <p:spPr>
          <a:xfrm>
            <a:off x="4277287" y="3076446"/>
            <a:ext cx="1079318" cy="719898"/>
          </a:xfrm>
          <a:prstGeom prst="roundRect">
            <a:avLst/>
          </a:prstGeom>
          <a:solidFill>
            <a:schemeClr val="accent4"/>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Green</a:t>
            </a:r>
          </a:p>
        </p:txBody>
      </p:sp>
      <p:sp>
        <p:nvSpPr>
          <p:cNvPr id="12" name="Oval 11"/>
          <p:cNvSpPr/>
          <p:nvPr userDrawn="1"/>
        </p:nvSpPr>
        <p:spPr>
          <a:xfrm>
            <a:off x="5498072" y="3090520"/>
            <a:ext cx="1358478" cy="691749"/>
          </a:xfrm>
          <a:prstGeom prst="ellipse">
            <a:avLst/>
          </a:prstGeom>
          <a:solidFill>
            <a:schemeClr val="accent4"/>
          </a:solidFill>
          <a:ln w="3175">
            <a:noFill/>
          </a:ln>
          <a:effectLst/>
        </p:spPr>
        <p:style>
          <a:lnRef idx="0">
            <a:schemeClr val="accent1"/>
          </a:lnRef>
          <a:fillRef idx="3">
            <a:schemeClr val="accent1"/>
          </a:fillRef>
          <a:effectRef idx="3">
            <a:schemeClr val="accent1"/>
          </a:effectRef>
          <a:fontRef idx="minor">
            <a:schemeClr val="lt1"/>
          </a:fontRef>
        </p:style>
        <p:txBody>
          <a:bodyPr rtlCol="0" anchor="ctr" anchorCtr="1"/>
          <a:lstStyle/>
          <a:p>
            <a:pPr algn="ctr"/>
            <a:r>
              <a:rPr lang="en-US" sz="1200" dirty="0">
                <a:solidFill>
                  <a:schemeClr val="bg1"/>
                </a:solidFill>
              </a:rPr>
              <a:t>Green</a:t>
            </a:r>
          </a:p>
        </p:txBody>
      </p:sp>
      <p:sp>
        <p:nvSpPr>
          <p:cNvPr id="13" name="Right Arrow 12"/>
          <p:cNvSpPr/>
          <p:nvPr userDrawn="1"/>
        </p:nvSpPr>
        <p:spPr>
          <a:xfrm>
            <a:off x="6998017" y="3229224"/>
            <a:ext cx="1325420" cy="414339"/>
          </a:xfrm>
          <a:prstGeom prst="rightArrow">
            <a:avLst/>
          </a:prstGeom>
          <a:solidFill>
            <a:schemeClr val="accent4"/>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Green</a:t>
            </a:r>
          </a:p>
        </p:txBody>
      </p:sp>
      <p:sp>
        <p:nvSpPr>
          <p:cNvPr id="14" name="Rectangle 13"/>
          <p:cNvSpPr/>
          <p:nvPr userDrawn="1"/>
        </p:nvSpPr>
        <p:spPr>
          <a:xfrm>
            <a:off x="554418" y="4373906"/>
            <a:ext cx="1002139" cy="719898"/>
          </a:xfrm>
          <a:prstGeom prst="rect">
            <a:avLst/>
          </a:prstGeom>
          <a:solidFill>
            <a:schemeClr val="bg2"/>
          </a:solidFill>
          <a:ln>
            <a:solidFill>
              <a:schemeClr val="tx2"/>
            </a:solidFill>
          </a:ln>
          <a:effectLst>
            <a:reflection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Dark Brown</a:t>
            </a:r>
          </a:p>
        </p:txBody>
      </p:sp>
      <p:sp>
        <p:nvSpPr>
          <p:cNvPr id="15" name="Rounded Rectangle 14"/>
          <p:cNvSpPr/>
          <p:nvPr userDrawn="1"/>
        </p:nvSpPr>
        <p:spPr>
          <a:xfrm>
            <a:off x="1698024" y="4373906"/>
            <a:ext cx="1079318" cy="719898"/>
          </a:xfrm>
          <a:prstGeom prst="roundRect">
            <a:avLst/>
          </a:prstGeom>
          <a:solidFill>
            <a:schemeClr val="bg2"/>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Dark Brown</a:t>
            </a:r>
          </a:p>
        </p:txBody>
      </p:sp>
      <p:sp>
        <p:nvSpPr>
          <p:cNvPr id="16" name="Oval 15"/>
          <p:cNvSpPr/>
          <p:nvPr userDrawn="1"/>
        </p:nvSpPr>
        <p:spPr>
          <a:xfrm>
            <a:off x="2918809" y="4387980"/>
            <a:ext cx="1358478" cy="691749"/>
          </a:xfrm>
          <a:prstGeom prst="ellipse">
            <a:avLst/>
          </a:prstGeom>
          <a:solidFill>
            <a:schemeClr val="bg2"/>
          </a:solidFill>
          <a:ln w="3175">
            <a:solidFill>
              <a:schemeClr val="tx2"/>
            </a:solidFill>
          </a:ln>
          <a:effectLst/>
        </p:spPr>
        <p:style>
          <a:lnRef idx="0">
            <a:schemeClr val="accent1"/>
          </a:lnRef>
          <a:fillRef idx="3">
            <a:schemeClr val="accent1"/>
          </a:fillRef>
          <a:effectRef idx="3">
            <a:schemeClr val="accent1"/>
          </a:effectRef>
          <a:fontRef idx="minor">
            <a:schemeClr val="lt1"/>
          </a:fontRef>
        </p:style>
        <p:txBody>
          <a:bodyPr rtlCol="0" anchor="ctr" anchorCtr="1"/>
          <a:lstStyle/>
          <a:p>
            <a:pPr algn="ctr"/>
            <a:r>
              <a:rPr lang="en-US" sz="1200" dirty="0">
                <a:solidFill>
                  <a:schemeClr val="bg1"/>
                </a:solidFill>
              </a:rPr>
              <a:t>Dark Brown</a:t>
            </a:r>
          </a:p>
        </p:txBody>
      </p:sp>
      <p:sp>
        <p:nvSpPr>
          <p:cNvPr id="17" name="Right Arrow 16"/>
          <p:cNvSpPr/>
          <p:nvPr userDrawn="1"/>
        </p:nvSpPr>
        <p:spPr>
          <a:xfrm>
            <a:off x="4418754" y="4526684"/>
            <a:ext cx="1325420" cy="414339"/>
          </a:xfrm>
          <a:prstGeom prst="rightArrow">
            <a:avLst/>
          </a:prstGeom>
          <a:solidFill>
            <a:schemeClr val="bg2"/>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Dark Brown</a:t>
            </a:r>
          </a:p>
        </p:txBody>
      </p:sp>
      <p:sp>
        <p:nvSpPr>
          <p:cNvPr id="18" name="Rectangle 17"/>
          <p:cNvSpPr/>
          <p:nvPr userDrawn="1"/>
        </p:nvSpPr>
        <p:spPr>
          <a:xfrm>
            <a:off x="554418" y="5276378"/>
            <a:ext cx="1002139" cy="719898"/>
          </a:xfrm>
          <a:prstGeom prst="rect">
            <a:avLst/>
          </a:prstGeom>
          <a:solidFill>
            <a:schemeClr val="accent5"/>
          </a:solidFill>
          <a:ln>
            <a:noFill/>
          </a:ln>
          <a:effectLst>
            <a:reflection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Light Brown</a:t>
            </a:r>
          </a:p>
        </p:txBody>
      </p:sp>
      <p:sp>
        <p:nvSpPr>
          <p:cNvPr id="19" name="Rounded Rectangle 18"/>
          <p:cNvSpPr/>
          <p:nvPr userDrawn="1"/>
        </p:nvSpPr>
        <p:spPr>
          <a:xfrm>
            <a:off x="1698024" y="5276378"/>
            <a:ext cx="1079318" cy="719898"/>
          </a:xfrm>
          <a:prstGeom prst="roundRect">
            <a:avLst/>
          </a:prstGeom>
          <a:solidFill>
            <a:schemeClr val="accent5"/>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Light Brown</a:t>
            </a:r>
          </a:p>
        </p:txBody>
      </p:sp>
      <p:sp>
        <p:nvSpPr>
          <p:cNvPr id="20" name="Oval 19"/>
          <p:cNvSpPr/>
          <p:nvPr userDrawn="1"/>
        </p:nvSpPr>
        <p:spPr>
          <a:xfrm>
            <a:off x="2918809" y="5290452"/>
            <a:ext cx="1358478" cy="691749"/>
          </a:xfrm>
          <a:prstGeom prst="ellipse">
            <a:avLst/>
          </a:prstGeom>
          <a:solidFill>
            <a:schemeClr val="accent5"/>
          </a:solidFill>
          <a:ln w="3175">
            <a:noFill/>
          </a:ln>
          <a:effectLst/>
        </p:spPr>
        <p:style>
          <a:lnRef idx="0">
            <a:schemeClr val="accent1"/>
          </a:lnRef>
          <a:fillRef idx="3">
            <a:schemeClr val="accent1"/>
          </a:fillRef>
          <a:effectRef idx="3">
            <a:schemeClr val="accent1"/>
          </a:effectRef>
          <a:fontRef idx="minor">
            <a:schemeClr val="lt1"/>
          </a:fontRef>
        </p:style>
        <p:txBody>
          <a:bodyPr rtlCol="0" anchor="ctr" anchorCtr="1"/>
          <a:lstStyle/>
          <a:p>
            <a:pPr algn="ctr"/>
            <a:r>
              <a:rPr lang="en-US" sz="1200" dirty="0">
                <a:solidFill>
                  <a:schemeClr val="bg1"/>
                </a:solidFill>
              </a:rPr>
              <a:t>Light Brown</a:t>
            </a:r>
          </a:p>
        </p:txBody>
      </p:sp>
      <p:sp>
        <p:nvSpPr>
          <p:cNvPr id="21" name="Right Arrow 20"/>
          <p:cNvSpPr/>
          <p:nvPr userDrawn="1"/>
        </p:nvSpPr>
        <p:spPr>
          <a:xfrm>
            <a:off x="4418754" y="5429156"/>
            <a:ext cx="1325420" cy="414339"/>
          </a:xfrm>
          <a:prstGeom prst="rightArrow">
            <a:avLst/>
          </a:prstGeom>
          <a:solidFill>
            <a:schemeClr val="accent5"/>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Light Brown</a:t>
            </a:r>
          </a:p>
        </p:txBody>
      </p:sp>
      <p:sp>
        <p:nvSpPr>
          <p:cNvPr id="22" name="Rectangle 21"/>
          <p:cNvSpPr/>
          <p:nvPr userDrawn="1"/>
        </p:nvSpPr>
        <p:spPr>
          <a:xfrm>
            <a:off x="6293801" y="2195071"/>
            <a:ext cx="1002139" cy="719898"/>
          </a:xfrm>
          <a:prstGeom prst="rect">
            <a:avLst/>
          </a:prstGeom>
          <a:solidFill>
            <a:schemeClr val="accent3"/>
          </a:solidFill>
          <a:ln>
            <a:solidFill>
              <a:schemeClr val="tx2"/>
            </a:solidFill>
          </a:ln>
          <a:effectLst>
            <a:reflection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FF"/>
                </a:solidFill>
              </a:rPr>
              <a:t>Red</a:t>
            </a:r>
          </a:p>
        </p:txBody>
      </p:sp>
      <p:sp>
        <p:nvSpPr>
          <p:cNvPr id="23" name="Rounded Rectangle 22"/>
          <p:cNvSpPr/>
          <p:nvPr userDrawn="1"/>
        </p:nvSpPr>
        <p:spPr>
          <a:xfrm>
            <a:off x="7437408" y="2176333"/>
            <a:ext cx="1079318" cy="719898"/>
          </a:xfrm>
          <a:prstGeom prst="roundRect">
            <a:avLst/>
          </a:prstGeom>
          <a:solidFill>
            <a:schemeClr val="accent3"/>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FF"/>
                </a:solidFill>
              </a:rPr>
              <a:t>Red</a:t>
            </a:r>
          </a:p>
        </p:txBody>
      </p:sp>
      <p:sp>
        <p:nvSpPr>
          <p:cNvPr id="24" name="Oval 23"/>
          <p:cNvSpPr/>
          <p:nvPr userDrawn="1"/>
        </p:nvSpPr>
        <p:spPr>
          <a:xfrm>
            <a:off x="8658193" y="2190407"/>
            <a:ext cx="1358478" cy="691749"/>
          </a:xfrm>
          <a:prstGeom prst="ellipse">
            <a:avLst/>
          </a:prstGeom>
          <a:solidFill>
            <a:schemeClr val="accent3"/>
          </a:solidFill>
          <a:ln w="3175">
            <a:solidFill>
              <a:schemeClr val="tx2"/>
            </a:solidFill>
          </a:ln>
          <a:effectLst/>
        </p:spPr>
        <p:style>
          <a:lnRef idx="0">
            <a:schemeClr val="accent1"/>
          </a:lnRef>
          <a:fillRef idx="3">
            <a:schemeClr val="accent1"/>
          </a:fillRef>
          <a:effectRef idx="3">
            <a:schemeClr val="accent1"/>
          </a:effectRef>
          <a:fontRef idx="minor">
            <a:schemeClr val="lt1"/>
          </a:fontRef>
        </p:style>
        <p:txBody>
          <a:bodyPr rtlCol="0" anchor="ctr" anchorCtr="1"/>
          <a:lstStyle/>
          <a:p>
            <a:pPr algn="ctr"/>
            <a:r>
              <a:rPr lang="en-US" sz="1200" dirty="0">
                <a:solidFill>
                  <a:srgbClr val="FFFFFF"/>
                </a:solidFill>
              </a:rPr>
              <a:t>Red</a:t>
            </a:r>
          </a:p>
        </p:txBody>
      </p:sp>
      <p:sp>
        <p:nvSpPr>
          <p:cNvPr id="25" name="Right Arrow 24"/>
          <p:cNvSpPr/>
          <p:nvPr userDrawn="1"/>
        </p:nvSpPr>
        <p:spPr>
          <a:xfrm>
            <a:off x="10158138" y="2329111"/>
            <a:ext cx="1325420" cy="414339"/>
          </a:xfrm>
          <a:prstGeom prst="rightArrow">
            <a:avLst/>
          </a:prstGeom>
          <a:solidFill>
            <a:schemeClr val="accent3"/>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FF"/>
                </a:solidFill>
              </a:rPr>
              <a:t>Red</a:t>
            </a:r>
          </a:p>
        </p:txBody>
      </p:sp>
      <p:sp>
        <p:nvSpPr>
          <p:cNvPr id="26" name="Rectangle 25"/>
          <p:cNvSpPr/>
          <p:nvPr userDrawn="1"/>
        </p:nvSpPr>
        <p:spPr>
          <a:xfrm>
            <a:off x="6293802" y="4387980"/>
            <a:ext cx="1002139" cy="719898"/>
          </a:xfrm>
          <a:prstGeom prst="rect">
            <a:avLst/>
          </a:prstGeom>
          <a:solidFill>
            <a:schemeClr val="tx2"/>
          </a:solidFill>
          <a:ln>
            <a:noFill/>
          </a:ln>
          <a:effectLst>
            <a:reflection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Beige</a:t>
            </a:r>
          </a:p>
        </p:txBody>
      </p:sp>
      <p:sp>
        <p:nvSpPr>
          <p:cNvPr id="27" name="Rounded Rectangle 26"/>
          <p:cNvSpPr/>
          <p:nvPr userDrawn="1"/>
        </p:nvSpPr>
        <p:spPr>
          <a:xfrm>
            <a:off x="7437408" y="4387980"/>
            <a:ext cx="1079318" cy="719898"/>
          </a:xfrm>
          <a:prstGeom prst="round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Beige</a:t>
            </a:r>
          </a:p>
        </p:txBody>
      </p:sp>
      <p:sp>
        <p:nvSpPr>
          <p:cNvPr id="28" name="Oval 27"/>
          <p:cNvSpPr/>
          <p:nvPr userDrawn="1"/>
        </p:nvSpPr>
        <p:spPr>
          <a:xfrm>
            <a:off x="8658193" y="4402054"/>
            <a:ext cx="1358478" cy="691749"/>
          </a:xfrm>
          <a:prstGeom prst="ellipse">
            <a:avLst/>
          </a:prstGeom>
          <a:solidFill>
            <a:schemeClr val="tx2"/>
          </a:solidFill>
          <a:ln w="3175">
            <a:noFill/>
          </a:ln>
          <a:effectLst/>
        </p:spPr>
        <p:style>
          <a:lnRef idx="0">
            <a:schemeClr val="accent1"/>
          </a:lnRef>
          <a:fillRef idx="3">
            <a:schemeClr val="accent1"/>
          </a:fillRef>
          <a:effectRef idx="3">
            <a:schemeClr val="accent1"/>
          </a:effectRef>
          <a:fontRef idx="minor">
            <a:schemeClr val="lt1"/>
          </a:fontRef>
        </p:style>
        <p:txBody>
          <a:bodyPr rtlCol="0" anchor="ctr" anchorCtr="1"/>
          <a:lstStyle/>
          <a:p>
            <a:pPr algn="ctr"/>
            <a:r>
              <a:rPr lang="en-US" sz="1200" dirty="0">
                <a:solidFill>
                  <a:schemeClr val="tx1"/>
                </a:solidFill>
              </a:rPr>
              <a:t>Beige</a:t>
            </a:r>
          </a:p>
        </p:txBody>
      </p:sp>
      <p:sp>
        <p:nvSpPr>
          <p:cNvPr id="29" name="Right Arrow 28"/>
          <p:cNvSpPr/>
          <p:nvPr userDrawn="1"/>
        </p:nvSpPr>
        <p:spPr>
          <a:xfrm>
            <a:off x="10158138" y="4540758"/>
            <a:ext cx="1325420" cy="414339"/>
          </a:xfrm>
          <a:prstGeom prst="rightArrow">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Beige</a:t>
            </a:r>
          </a:p>
        </p:txBody>
      </p:sp>
      <p:sp>
        <p:nvSpPr>
          <p:cNvPr id="30" name="Rectangle 29"/>
          <p:cNvSpPr/>
          <p:nvPr userDrawn="1"/>
        </p:nvSpPr>
        <p:spPr>
          <a:xfrm>
            <a:off x="6293802" y="5290452"/>
            <a:ext cx="1002139" cy="719898"/>
          </a:xfrm>
          <a:prstGeom prst="rect">
            <a:avLst/>
          </a:prstGeom>
          <a:solidFill>
            <a:schemeClr val="accent6"/>
          </a:solidFill>
          <a:ln>
            <a:solidFill>
              <a:schemeClr val="tx2"/>
            </a:solidFill>
          </a:ln>
          <a:effectLst>
            <a:reflection endPos="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FF"/>
                </a:solidFill>
              </a:rPr>
              <a:t>Indigo</a:t>
            </a:r>
          </a:p>
        </p:txBody>
      </p:sp>
      <p:sp>
        <p:nvSpPr>
          <p:cNvPr id="31" name="Rounded Rectangle 30"/>
          <p:cNvSpPr/>
          <p:nvPr userDrawn="1"/>
        </p:nvSpPr>
        <p:spPr>
          <a:xfrm>
            <a:off x="7437408" y="5290452"/>
            <a:ext cx="1079318" cy="719898"/>
          </a:xfrm>
          <a:prstGeom prst="roundRect">
            <a:avLst/>
          </a:prstGeom>
          <a:solidFill>
            <a:schemeClr val="accent6"/>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FF"/>
                </a:solidFill>
              </a:rPr>
              <a:t>Indigo</a:t>
            </a:r>
          </a:p>
        </p:txBody>
      </p:sp>
      <p:sp>
        <p:nvSpPr>
          <p:cNvPr id="32" name="Oval 31"/>
          <p:cNvSpPr/>
          <p:nvPr userDrawn="1"/>
        </p:nvSpPr>
        <p:spPr>
          <a:xfrm>
            <a:off x="8658193" y="5304526"/>
            <a:ext cx="1358478" cy="691749"/>
          </a:xfrm>
          <a:prstGeom prst="ellipse">
            <a:avLst/>
          </a:prstGeom>
          <a:solidFill>
            <a:schemeClr val="accent6"/>
          </a:solidFill>
          <a:ln w="3175">
            <a:solidFill>
              <a:schemeClr val="tx2"/>
            </a:solidFill>
          </a:ln>
          <a:effectLst/>
        </p:spPr>
        <p:style>
          <a:lnRef idx="0">
            <a:schemeClr val="accent1"/>
          </a:lnRef>
          <a:fillRef idx="3">
            <a:schemeClr val="accent1"/>
          </a:fillRef>
          <a:effectRef idx="3">
            <a:schemeClr val="accent1"/>
          </a:effectRef>
          <a:fontRef idx="minor">
            <a:schemeClr val="lt1"/>
          </a:fontRef>
        </p:style>
        <p:txBody>
          <a:bodyPr rtlCol="0" anchor="ctr" anchorCtr="1"/>
          <a:lstStyle/>
          <a:p>
            <a:pPr algn="ctr"/>
            <a:r>
              <a:rPr lang="en-US" sz="1200" dirty="0">
                <a:solidFill>
                  <a:srgbClr val="FFFFFF"/>
                </a:solidFill>
              </a:rPr>
              <a:t>Indigo</a:t>
            </a:r>
          </a:p>
        </p:txBody>
      </p:sp>
      <p:sp>
        <p:nvSpPr>
          <p:cNvPr id="33" name="Right Arrow 32"/>
          <p:cNvSpPr/>
          <p:nvPr userDrawn="1"/>
        </p:nvSpPr>
        <p:spPr>
          <a:xfrm>
            <a:off x="10158138" y="5443230"/>
            <a:ext cx="1325420" cy="414339"/>
          </a:xfrm>
          <a:prstGeom prst="rightArrow">
            <a:avLst/>
          </a:prstGeom>
          <a:solidFill>
            <a:schemeClr val="accent6"/>
          </a:solidFill>
          <a:ln w="31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rgbClr val="FFFFFF"/>
                </a:solidFill>
              </a:rPr>
              <a:t>Indigo</a:t>
            </a:r>
          </a:p>
        </p:txBody>
      </p:sp>
    </p:spTree>
    <p:extLst>
      <p:ext uri="{BB962C8B-B14F-4D97-AF65-F5344CB8AC3E}">
        <p14:creationId xmlns:p14="http://schemas.microsoft.com/office/powerpoint/2010/main" val="27075628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range Shapes">
    <p:spTree>
      <p:nvGrpSpPr>
        <p:cNvPr id="1" name=""/>
        <p:cNvGrpSpPr/>
        <p:nvPr/>
      </p:nvGrpSpPr>
      <p:grpSpPr>
        <a:xfrm>
          <a:off x="0" y="0"/>
          <a:ext cx="0" cy="0"/>
          <a:chOff x="0" y="0"/>
          <a:chExt cx="0" cy="0"/>
        </a:xfrm>
      </p:grpSpPr>
      <p:sp>
        <p:nvSpPr>
          <p:cNvPr id="11" name="Oval 10"/>
          <p:cNvSpPr/>
          <p:nvPr userDrawn="1"/>
        </p:nvSpPr>
        <p:spPr>
          <a:xfrm>
            <a:off x="5995415" y="4398685"/>
            <a:ext cx="1089938" cy="1089936"/>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0000"/>
              </a:solidFill>
            </a:endParaRPr>
          </a:p>
        </p:txBody>
      </p:sp>
      <p:sp>
        <p:nvSpPr>
          <p:cNvPr id="12" name="Rectangle 11"/>
          <p:cNvSpPr/>
          <p:nvPr userDrawn="1"/>
        </p:nvSpPr>
        <p:spPr>
          <a:xfrm>
            <a:off x="3018386" y="2977291"/>
            <a:ext cx="1423867" cy="10708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FFFF"/>
                </a:solidFill>
              </a:rPr>
              <a:t>Orange</a:t>
            </a:r>
          </a:p>
        </p:txBody>
      </p:sp>
      <p:sp>
        <p:nvSpPr>
          <p:cNvPr id="13" name="Rounded Rectangle 12"/>
          <p:cNvSpPr/>
          <p:nvPr userDrawn="1"/>
        </p:nvSpPr>
        <p:spPr>
          <a:xfrm>
            <a:off x="4784673" y="2977291"/>
            <a:ext cx="1533525" cy="1070802"/>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FFFF"/>
                </a:solidFill>
              </a:rPr>
              <a:t>Orange</a:t>
            </a:r>
          </a:p>
        </p:txBody>
      </p:sp>
      <p:sp>
        <p:nvSpPr>
          <p:cNvPr id="14" name="TextBox 13"/>
          <p:cNvSpPr txBox="1"/>
          <p:nvPr userDrawn="1"/>
        </p:nvSpPr>
        <p:spPr>
          <a:xfrm>
            <a:off x="3040046" y="1260665"/>
            <a:ext cx="5847922" cy="1200329"/>
          </a:xfrm>
          <a:prstGeom prst="rect">
            <a:avLst/>
          </a:prstGeom>
          <a:noFill/>
        </p:spPr>
        <p:txBody>
          <a:bodyPr wrap="square" rtlCol="0">
            <a:spAutoFit/>
          </a:bodyPr>
          <a:lstStyle/>
          <a:p>
            <a:pPr algn="ctr"/>
            <a:r>
              <a:rPr lang="en-US" dirty="0">
                <a:solidFill>
                  <a:srgbClr val="7F7F7F"/>
                </a:solidFill>
              </a:rPr>
              <a:t>Use orange for points of emphasis and importance,</a:t>
            </a:r>
            <a:br>
              <a:rPr lang="en-US" dirty="0">
                <a:solidFill>
                  <a:srgbClr val="7F7F7F"/>
                </a:solidFill>
              </a:rPr>
            </a:br>
            <a:r>
              <a:rPr lang="en-US" dirty="0">
                <a:solidFill>
                  <a:srgbClr val="7F7F7F"/>
                </a:solidFill>
              </a:rPr>
              <a:t>as well as to represent RTI in graphs/tables</a:t>
            </a:r>
          </a:p>
          <a:p>
            <a:pPr algn="ctr"/>
            <a:endParaRPr lang="en-US" dirty="0">
              <a:solidFill>
                <a:srgbClr val="7F7F7F"/>
              </a:solidFill>
            </a:endParaRPr>
          </a:p>
          <a:p>
            <a:pPr algn="ctr"/>
            <a:r>
              <a:rPr lang="en-US" dirty="0">
                <a:solidFill>
                  <a:srgbClr val="7F7F7F"/>
                </a:solidFill>
              </a:rPr>
              <a:t>The RTI </a:t>
            </a:r>
            <a:r>
              <a:rPr lang="en-US" dirty="0" err="1">
                <a:solidFill>
                  <a:srgbClr val="7F7F7F"/>
                </a:solidFill>
              </a:rPr>
              <a:t>Databus</a:t>
            </a:r>
            <a:r>
              <a:rPr lang="en-US" dirty="0">
                <a:solidFill>
                  <a:srgbClr val="7F7F7F"/>
                </a:solidFill>
              </a:rPr>
              <a:t> should always be represented in orange</a:t>
            </a:r>
          </a:p>
        </p:txBody>
      </p:sp>
      <p:sp>
        <p:nvSpPr>
          <p:cNvPr id="15" name="TextBox 14"/>
          <p:cNvSpPr txBox="1"/>
          <p:nvPr userDrawn="1"/>
        </p:nvSpPr>
        <p:spPr>
          <a:xfrm>
            <a:off x="306880" y="248708"/>
            <a:ext cx="2219325" cy="461665"/>
          </a:xfrm>
          <a:prstGeom prst="rect">
            <a:avLst/>
          </a:prstGeom>
          <a:noFill/>
        </p:spPr>
        <p:txBody>
          <a:bodyPr wrap="square" rtlCol="0">
            <a:spAutoFit/>
          </a:bodyPr>
          <a:lstStyle/>
          <a:p>
            <a:r>
              <a:rPr lang="en-US" sz="2400" dirty="0">
                <a:solidFill>
                  <a:srgbClr val="004C97"/>
                </a:solidFill>
              </a:rPr>
              <a:t>SHAPES</a:t>
            </a:r>
          </a:p>
        </p:txBody>
      </p:sp>
      <p:sp>
        <p:nvSpPr>
          <p:cNvPr id="16" name="Up Arrow 15"/>
          <p:cNvSpPr/>
          <p:nvPr userDrawn="1"/>
        </p:nvSpPr>
        <p:spPr>
          <a:xfrm>
            <a:off x="7631840" y="4398685"/>
            <a:ext cx="797942" cy="1032630"/>
          </a:xfrm>
          <a:prstGeom prst="upArrow">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rgbClr val="FFFFFF"/>
              </a:solidFill>
            </a:endParaRPr>
          </a:p>
        </p:txBody>
      </p:sp>
      <p:sp>
        <p:nvSpPr>
          <p:cNvPr id="17" name="Oval 16"/>
          <p:cNvSpPr/>
          <p:nvPr userDrawn="1"/>
        </p:nvSpPr>
        <p:spPr>
          <a:xfrm>
            <a:off x="6660618" y="3200035"/>
            <a:ext cx="2370225" cy="691749"/>
          </a:xfrm>
          <a:prstGeom prst="ellipse">
            <a:avLst/>
          </a:prstGeom>
          <a:solidFill>
            <a:schemeClr val="accent2"/>
          </a:solidFill>
          <a:effectLst/>
        </p:spPr>
        <p:style>
          <a:lnRef idx="0">
            <a:schemeClr val="accent1"/>
          </a:lnRef>
          <a:fillRef idx="3">
            <a:schemeClr val="accent1"/>
          </a:fillRef>
          <a:effectRef idx="3">
            <a:schemeClr val="accent1"/>
          </a:effectRef>
          <a:fontRef idx="minor">
            <a:schemeClr val="lt1"/>
          </a:fontRef>
        </p:style>
        <p:txBody>
          <a:bodyPr rtlCol="0" anchor="ctr" anchorCtr="1"/>
          <a:lstStyle/>
          <a:p>
            <a:pPr algn="ctr"/>
            <a:r>
              <a:rPr lang="en-US" sz="1400" dirty="0">
                <a:solidFill>
                  <a:srgbClr val="FFFFFF"/>
                </a:solidFill>
              </a:rPr>
              <a:t>Orange</a:t>
            </a:r>
          </a:p>
        </p:txBody>
      </p:sp>
      <p:sp>
        <p:nvSpPr>
          <p:cNvPr id="18" name="Left-Right Arrow 17"/>
          <p:cNvSpPr/>
          <p:nvPr userDrawn="1"/>
        </p:nvSpPr>
        <p:spPr>
          <a:xfrm>
            <a:off x="3294629" y="4719105"/>
            <a:ext cx="2256806" cy="449096"/>
          </a:xfrm>
          <a:prstGeom prst="leftRightArrow">
            <a:avLst/>
          </a:prstGeom>
          <a:solidFill>
            <a:schemeClr val="accent2"/>
          </a:solidFill>
          <a:ln/>
          <a:effectLst/>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200" dirty="0">
                <a:solidFill>
                  <a:srgbClr val="FFFFFF"/>
                </a:solidFill>
              </a:rPr>
              <a:t>Orange</a:t>
            </a:r>
          </a:p>
        </p:txBody>
      </p:sp>
    </p:spTree>
    <p:extLst>
      <p:ext uri="{BB962C8B-B14F-4D97-AF65-F5344CB8AC3E}">
        <p14:creationId xmlns:p14="http://schemas.microsoft.com/office/powerpoint/2010/main" val="34291197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conography">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547286" y="876058"/>
            <a:ext cx="292942" cy="732354"/>
          </a:xfrm>
          <a:prstGeom prst="rect">
            <a:avLst/>
          </a:prstGeom>
        </p:spPr>
      </p:pic>
      <p:pic>
        <p:nvPicPr>
          <p:cNvPr id="5" name="Picture 4"/>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444893" y="2052444"/>
            <a:ext cx="497728" cy="497728"/>
          </a:xfrm>
          <a:prstGeom prst="rect">
            <a:avLst/>
          </a:prstGeom>
        </p:spPr>
      </p:pic>
      <p:pic>
        <p:nvPicPr>
          <p:cNvPr id="6" name="Picture 5"/>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1451731" y="3030178"/>
            <a:ext cx="480756" cy="563644"/>
          </a:xfrm>
          <a:prstGeom prst="rect">
            <a:avLst/>
          </a:prstGeom>
        </p:spPr>
      </p:pic>
      <p:pic>
        <p:nvPicPr>
          <p:cNvPr id="7" name="Picture 6"/>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1372702" y="4179653"/>
            <a:ext cx="625634" cy="554132"/>
          </a:xfrm>
          <a:prstGeom prst="rect">
            <a:avLst/>
          </a:prstGeom>
        </p:spPr>
      </p:pic>
      <p:pic>
        <p:nvPicPr>
          <p:cNvPr id="8" name="Picture 7"/>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1344599" y="5169837"/>
            <a:ext cx="765654" cy="504210"/>
          </a:xfrm>
          <a:prstGeom prst="rect">
            <a:avLst/>
          </a:prstGeom>
        </p:spPr>
      </p:pic>
      <p:pic>
        <p:nvPicPr>
          <p:cNvPr id="9" name="Picture 8"/>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4412528" y="2086363"/>
            <a:ext cx="612347" cy="529597"/>
          </a:xfrm>
          <a:prstGeom prst="rect">
            <a:avLst/>
          </a:prstGeom>
        </p:spPr>
      </p:pic>
      <p:pic>
        <p:nvPicPr>
          <p:cNvPr id="10" name="Picture 9"/>
          <p:cNvPicPr>
            <a:picLocks noChangeAspect="1"/>
          </p:cNvPicPr>
          <p:nvPr userDrawn="1"/>
        </p:nvPicPr>
        <p:blipFill>
          <a:blip r:embed="rId8">
            <a:extLst>
              <a:ext uri="{28A0092B-C50C-407E-A947-70E740481C1C}">
                <a14:useLocalDpi xmlns:a14="http://schemas.microsoft.com/office/drawing/2010/main"/>
              </a:ext>
            </a:extLst>
          </a:blip>
          <a:stretch>
            <a:fillRect/>
          </a:stretch>
        </p:blipFill>
        <p:spPr>
          <a:xfrm>
            <a:off x="4478728" y="3100536"/>
            <a:ext cx="479947" cy="546147"/>
          </a:xfrm>
          <a:prstGeom prst="rect">
            <a:avLst/>
          </a:prstGeom>
        </p:spPr>
      </p:pic>
      <p:pic>
        <p:nvPicPr>
          <p:cNvPr id="11" name="Picture 10"/>
          <p:cNvPicPr>
            <a:picLocks noChangeAspect="1"/>
          </p:cNvPicPr>
          <p:nvPr userDrawn="1"/>
        </p:nvPicPr>
        <p:blipFill>
          <a:blip r:embed="rId9">
            <a:extLst>
              <a:ext uri="{28A0092B-C50C-407E-A947-70E740481C1C}">
                <a14:useLocalDpi xmlns:a14="http://schemas.microsoft.com/office/drawing/2010/main"/>
              </a:ext>
            </a:extLst>
          </a:blip>
          <a:stretch>
            <a:fillRect/>
          </a:stretch>
        </p:blipFill>
        <p:spPr>
          <a:xfrm>
            <a:off x="4520102" y="4168619"/>
            <a:ext cx="397198" cy="661997"/>
          </a:xfrm>
          <a:prstGeom prst="rect">
            <a:avLst/>
          </a:prstGeom>
        </p:spPr>
      </p:pic>
      <p:pic>
        <p:nvPicPr>
          <p:cNvPr id="12" name="Picture 11"/>
          <p:cNvPicPr>
            <a:picLocks noChangeAspect="1"/>
          </p:cNvPicPr>
          <p:nvPr userDrawn="1"/>
        </p:nvPicPr>
        <p:blipFill>
          <a:blip r:embed="rId10">
            <a:extLst>
              <a:ext uri="{28A0092B-C50C-407E-A947-70E740481C1C}">
                <a14:useLocalDpi xmlns:a14="http://schemas.microsoft.com/office/drawing/2010/main"/>
              </a:ext>
            </a:extLst>
          </a:blip>
          <a:stretch>
            <a:fillRect/>
          </a:stretch>
        </p:blipFill>
        <p:spPr>
          <a:xfrm>
            <a:off x="7728946" y="1071227"/>
            <a:ext cx="722886" cy="500460"/>
          </a:xfrm>
          <a:prstGeom prst="rect">
            <a:avLst/>
          </a:prstGeom>
        </p:spPr>
      </p:pic>
      <p:pic>
        <p:nvPicPr>
          <p:cNvPr id="13" name="Picture 12"/>
          <p:cNvPicPr>
            <a:picLocks noChangeAspect="1"/>
          </p:cNvPicPr>
          <p:nvPr userDrawn="1"/>
        </p:nvPicPr>
        <p:blipFill>
          <a:blip r:embed="rId11">
            <a:extLst>
              <a:ext uri="{28A0092B-C50C-407E-A947-70E740481C1C}">
                <a14:useLocalDpi xmlns:a14="http://schemas.microsoft.com/office/drawing/2010/main"/>
              </a:ext>
            </a:extLst>
          </a:blip>
          <a:stretch>
            <a:fillRect/>
          </a:stretch>
        </p:blipFill>
        <p:spPr>
          <a:xfrm>
            <a:off x="7738214" y="2050790"/>
            <a:ext cx="704351" cy="630209"/>
          </a:xfrm>
          <a:prstGeom prst="rect">
            <a:avLst/>
          </a:prstGeom>
        </p:spPr>
      </p:pic>
      <p:pic>
        <p:nvPicPr>
          <p:cNvPr id="14" name="Picture 13"/>
          <p:cNvPicPr>
            <a:picLocks noChangeAspect="1"/>
          </p:cNvPicPr>
          <p:nvPr userDrawn="1"/>
        </p:nvPicPr>
        <p:blipFill>
          <a:blip r:embed="rId12">
            <a:extLst>
              <a:ext uri="{28A0092B-C50C-407E-A947-70E740481C1C}">
                <a14:useLocalDpi xmlns:a14="http://schemas.microsoft.com/office/drawing/2010/main"/>
              </a:ext>
            </a:extLst>
          </a:blip>
          <a:stretch>
            <a:fillRect/>
          </a:stretch>
        </p:blipFill>
        <p:spPr>
          <a:xfrm>
            <a:off x="7728945" y="5150929"/>
            <a:ext cx="722887" cy="518996"/>
          </a:xfrm>
          <a:prstGeom prst="rect">
            <a:avLst/>
          </a:prstGeom>
        </p:spPr>
      </p:pic>
      <p:pic>
        <p:nvPicPr>
          <p:cNvPr id="15" name="Picture 14"/>
          <p:cNvPicPr>
            <a:picLocks noChangeAspect="1"/>
          </p:cNvPicPr>
          <p:nvPr userDrawn="1"/>
        </p:nvPicPr>
        <p:blipFill>
          <a:blip r:embed="rId13">
            <a:extLst>
              <a:ext uri="{28A0092B-C50C-407E-A947-70E740481C1C}">
                <a14:useLocalDpi xmlns:a14="http://schemas.microsoft.com/office/drawing/2010/main"/>
              </a:ext>
            </a:extLst>
          </a:blip>
          <a:stretch>
            <a:fillRect/>
          </a:stretch>
        </p:blipFill>
        <p:spPr>
          <a:xfrm>
            <a:off x="7894736" y="3079606"/>
            <a:ext cx="407782" cy="611673"/>
          </a:xfrm>
          <a:prstGeom prst="rect">
            <a:avLst/>
          </a:prstGeom>
        </p:spPr>
      </p:pic>
      <p:pic>
        <p:nvPicPr>
          <p:cNvPr id="16" name="Picture 15"/>
          <p:cNvPicPr>
            <a:picLocks noChangeAspect="1"/>
          </p:cNvPicPr>
          <p:nvPr userDrawn="1"/>
        </p:nvPicPr>
        <p:blipFill>
          <a:blip r:embed="rId14">
            <a:extLst>
              <a:ext uri="{28A0092B-C50C-407E-A947-70E740481C1C}">
                <a14:useLocalDpi xmlns:a14="http://schemas.microsoft.com/office/drawing/2010/main"/>
              </a:ext>
            </a:extLst>
          </a:blip>
          <a:stretch>
            <a:fillRect/>
          </a:stretch>
        </p:blipFill>
        <p:spPr>
          <a:xfrm>
            <a:off x="7766017" y="4218908"/>
            <a:ext cx="648745" cy="407783"/>
          </a:xfrm>
          <a:prstGeom prst="rect">
            <a:avLst/>
          </a:prstGeom>
        </p:spPr>
      </p:pic>
      <p:pic>
        <p:nvPicPr>
          <p:cNvPr id="17" name="Picture 16"/>
          <p:cNvPicPr>
            <a:picLocks noChangeAspect="1"/>
          </p:cNvPicPr>
          <p:nvPr userDrawn="1"/>
        </p:nvPicPr>
        <p:blipFill>
          <a:blip r:embed="rId15">
            <a:extLst>
              <a:ext uri="{28A0092B-C50C-407E-A947-70E740481C1C}">
                <a14:useLocalDpi xmlns:a14="http://schemas.microsoft.com/office/drawing/2010/main"/>
              </a:ext>
            </a:extLst>
          </a:blip>
          <a:stretch>
            <a:fillRect/>
          </a:stretch>
        </p:blipFill>
        <p:spPr>
          <a:xfrm>
            <a:off x="4462178" y="5169836"/>
            <a:ext cx="513047" cy="595797"/>
          </a:xfrm>
          <a:prstGeom prst="rect">
            <a:avLst/>
          </a:prstGeom>
        </p:spPr>
      </p:pic>
      <p:sp>
        <p:nvSpPr>
          <p:cNvPr id="18" name="TextBox 17"/>
          <p:cNvSpPr txBox="1"/>
          <p:nvPr userDrawn="1"/>
        </p:nvSpPr>
        <p:spPr>
          <a:xfrm>
            <a:off x="2291488" y="1139055"/>
            <a:ext cx="1112109" cy="307777"/>
          </a:xfrm>
          <a:prstGeom prst="rect">
            <a:avLst/>
          </a:prstGeom>
          <a:noFill/>
        </p:spPr>
        <p:txBody>
          <a:bodyPr wrap="square" rtlCol="0">
            <a:spAutoFit/>
          </a:bodyPr>
          <a:lstStyle/>
          <a:p>
            <a:r>
              <a:rPr lang="en-US" sz="1400" dirty="0">
                <a:solidFill>
                  <a:srgbClr val="7F7F7F"/>
                </a:solidFill>
              </a:rPr>
              <a:t>Person</a:t>
            </a:r>
          </a:p>
        </p:txBody>
      </p:sp>
      <p:sp>
        <p:nvSpPr>
          <p:cNvPr id="19" name="TextBox 18"/>
          <p:cNvSpPr txBox="1"/>
          <p:nvPr userDrawn="1"/>
        </p:nvSpPr>
        <p:spPr>
          <a:xfrm>
            <a:off x="2291487" y="2099779"/>
            <a:ext cx="1242548" cy="307777"/>
          </a:xfrm>
          <a:prstGeom prst="rect">
            <a:avLst/>
          </a:prstGeom>
          <a:noFill/>
        </p:spPr>
        <p:txBody>
          <a:bodyPr wrap="square" rtlCol="0">
            <a:spAutoFit/>
          </a:bodyPr>
          <a:lstStyle/>
          <a:p>
            <a:r>
              <a:rPr lang="en-US" sz="1400" dirty="0">
                <a:solidFill>
                  <a:srgbClr val="7F7F7F"/>
                </a:solidFill>
              </a:rPr>
              <a:t>Performance</a:t>
            </a:r>
          </a:p>
        </p:txBody>
      </p:sp>
      <p:sp>
        <p:nvSpPr>
          <p:cNvPr id="20" name="TextBox 19"/>
          <p:cNvSpPr txBox="1"/>
          <p:nvPr userDrawn="1"/>
        </p:nvSpPr>
        <p:spPr>
          <a:xfrm>
            <a:off x="2291487" y="3182916"/>
            <a:ext cx="1242548" cy="307777"/>
          </a:xfrm>
          <a:prstGeom prst="rect">
            <a:avLst/>
          </a:prstGeom>
          <a:noFill/>
        </p:spPr>
        <p:txBody>
          <a:bodyPr wrap="square" rtlCol="0">
            <a:spAutoFit/>
          </a:bodyPr>
          <a:lstStyle/>
          <a:p>
            <a:r>
              <a:rPr lang="en-US" sz="1400">
                <a:solidFill>
                  <a:srgbClr val="7F7F7F"/>
                </a:solidFill>
              </a:rPr>
              <a:t>Security</a:t>
            </a:r>
            <a:endParaRPr lang="en-US" sz="1400" dirty="0">
              <a:solidFill>
                <a:srgbClr val="7F7F7F"/>
              </a:solidFill>
            </a:endParaRPr>
          </a:p>
        </p:txBody>
      </p:sp>
      <p:sp>
        <p:nvSpPr>
          <p:cNvPr id="21" name="TextBox 20"/>
          <p:cNvSpPr txBox="1"/>
          <p:nvPr userDrawn="1"/>
        </p:nvSpPr>
        <p:spPr>
          <a:xfrm>
            <a:off x="2291487" y="4271544"/>
            <a:ext cx="1242548" cy="307777"/>
          </a:xfrm>
          <a:prstGeom prst="rect">
            <a:avLst/>
          </a:prstGeom>
          <a:noFill/>
        </p:spPr>
        <p:txBody>
          <a:bodyPr wrap="square" rtlCol="0">
            <a:spAutoFit/>
          </a:bodyPr>
          <a:lstStyle/>
          <a:p>
            <a:r>
              <a:rPr lang="en-US" sz="1400" dirty="0">
                <a:solidFill>
                  <a:srgbClr val="7F7F7F"/>
                </a:solidFill>
              </a:rPr>
              <a:t>Safety</a:t>
            </a:r>
          </a:p>
        </p:txBody>
      </p:sp>
      <p:sp>
        <p:nvSpPr>
          <p:cNvPr id="22" name="TextBox 21"/>
          <p:cNvSpPr txBox="1"/>
          <p:nvPr userDrawn="1"/>
        </p:nvSpPr>
        <p:spPr>
          <a:xfrm>
            <a:off x="2291487" y="5230339"/>
            <a:ext cx="1242548" cy="307777"/>
          </a:xfrm>
          <a:prstGeom prst="rect">
            <a:avLst/>
          </a:prstGeom>
          <a:noFill/>
        </p:spPr>
        <p:txBody>
          <a:bodyPr wrap="square" rtlCol="0">
            <a:spAutoFit/>
          </a:bodyPr>
          <a:lstStyle/>
          <a:p>
            <a:r>
              <a:rPr lang="en-US" sz="1400" dirty="0">
                <a:solidFill>
                  <a:srgbClr val="7F7F7F"/>
                </a:solidFill>
              </a:rPr>
              <a:t>Cloud</a:t>
            </a:r>
          </a:p>
        </p:txBody>
      </p:sp>
      <p:sp>
        <p:nvSpPr>
          <p:cNvPr id="23" name="TextBox 22"/>
          <p:cNvSpPr txBox="1"/>
          <p:nvPr userDrawn="1"/>
        </p:nvSpPr>
        <p:spPr>
          <a:xfrm>
            <a:off x="5371525" y="1139055"/>
            <a:ext cx="1498832" cy="307777"/>
          </a:xfrm>
          <a:prstGeom prst="rect">
            <a:avLst/>
          </a:prstGeom>
          <a:noFill/>
        </p:spPr>
        <p:txBody>
          <a:bodyPr wrap="square" rtlCol="0">
            <a:spAutoFit/>
          </a:bodyPr>
          <a:lstStyle/>
          <a:p>
            <a:r>
              <a:rPr lang="en-US" sz="1400" dirty="0">
                <a:solidFill>
                  <a:srgbClr val="7F7F7F"/>
                </a:solidFill>
              </a:rPr>
              <a:t>Transportation</a:t>
            </a:r>
          </a:p>
        </p:txBody>
      </p:sp>
      <p:sp>
        <p:nvSpPr>
          <p:cNvPr id="24" name="TextBox 23"/>
          <p:cNvSpPr txBox="1"/>
          <p:nvPr userDrawn="1"/>
        </p:nvSpPr>
        <p:spPr>
          <a:xfrm>
            <a:off x="5371524" y="2099779"/>
            <a:ext cx="1242548" cy="307777"/>
          </a:xfrm>
          <a:prstGeom prst="rect">
            <a:avLst/>
          </a:prstGeom>
          <a:noFill/>
        </p:spPr>
        <p:txBody>
          <a:bodyPr wrap="square" rtlCol="0">
            <a:spAutoFit/>
          </a:bodyPr>
          <a:lstStyle/>
          <a:p>
            <a:r>
              <a:rPr lang="en-US" sz="1400" dirty="0">
                <a:solidFill>
                  <a:srgbClr val="7F7F7F"/>
                </a:solidFill>
              </a:rPr>
              <a:t>Health</a:t>
            </a:r>
          </a:p>
        </p:txBody>
      </p:sp>
      <p:sp>
        <p:nvSpPr>
          <p:cNvPr id="25" name="TextBox 24"/>
          <p:cNvSpPr txBox="1"/>
          <p:nvPr userDrawn="1"/>
        </p:nvSpPr>
        <p:spPr>
          <a:xfrm>
            <a:off x="5371524" y="3182916"/>
            <a:ext cx="1242548" cy="307777"/>
          </a:xfrm>
          <a:prstGeom prst="rect">
            <a:avLst/>
          </a:prstGeom>
          <a:noFill/>
        </p:spPr>
        <p:txBody>
          <a:bodyPr wrap="square" rtlCol="0">
            <a:spAutoFit/>
          </a:bodyPr>
          <a:lstStyle/>
          <a:p>
            <a:r>
              <a:rPr lang="en-US" sz="1400" dirty="0">
                <a:solidFill>
                  <a:srgbClr val="7F7F7F"/>
                </a:solidFill>
              </a:rPr>
              <a:t>Defense</a:t>
            </a:r>
          </a:p>
        </p:txBody>
      </p:sp>
      <p:sp>
        <p:nvSpPr>
          <p:cNvPr id="26" name="TextBox 25"/>
          <p:cNvSpPr txBox="1"/>
          <p:nvPr userDrawn="1"/>
        </p:nvSpPr>
        <p:spPr>
          <a:xfrm>
            <a:off x="5371524" y="4271544"/>
            <a:ext cx="1242548" cy="307777"/>
          </a:xfrm>
          <a:prstGeom prst="rect">
            <a:avLst/>
          </a:prstGeom>
          <a:noFill/>
        </p:spPr>
        <p:txBody>
          <a:bodyPr wrap="square" rtlCol="0">
            <a:spAutoFit/>
          </a:bodyPr>
          <a:lstStyle/>
          <a:p>
            <a:r>
              <a:rPr lang="en-US" sz="1400" dirty="0">
                <a:solidFill>
                  <a:srgbClr val="7F7F7F"/>
                </a:solidFill>
              </a:rPr>
              <a:t>Energy</a:t>
            </a:r>
          </a:p>
        </p:txBody>
      </p:sp>
      <p:sp>
        <p:nvSpPr>
          <p:cNvPr id="27" name="TextBox 26"/>
          <p:cNvSpPr txBox="1"/>
          <p:nvPr userDrawn="1"/>
        </p:nvSpPr>
        <p:spPr>
          <a:xfrm>
            <a:off x="5371524" y="5230339"/>
            <a:ext cx="1242548" cy="307777"/>
          </a:xfrm>
          <a:prstGeom prst="rect">
            <a:avLst/>
          </a:prstGeom>
          <a:noFill/>
        </p:spPr>
        <p:txBody>
          <a:bodyPr wrap="square" rtlCol="0">
            <a:spAutoFit/>
          </a:bodyPr>
          <a:lstStyle/>
          <a:p>
            <a:r>
              <a:rPr lang="en-US" sz="1400" dirty="0">
                <a:solidFill>
                  <a:srgbClr val="7F7F7F"/>
                </a:solidFill>
              </a:rPr>
              <a:t>Robotics</a:t>
            </a:r>
          </a:p>
        </p:txBody>
      </p:sp>
      <p:sp>
        <p:nvSpPr>
          <p:cNvPr id="28" name="TextBox 27"/>
          <p:cNvSpPr txBox="1"/>
          <p:nvPr userDrawn="1"/>
        </p:nvSpPr>
        <p:spPr>
          <a:xfrm>
            <a:off x="8769634" y="1134936"/>
            <a:ext cx="1469998" cy="307777"/>
          </a:xfrm>
          <a:prstGeom prst="rect">
            <a:avLst/>
          </a:prstGeom>
          <a:noFill/>
        </p:spPr>
        <p:txBody>
          <a:bodyPr wrap="square" rtlCol="0">
            <a:spAutoFit/>
          </a:bodyPr>
          <a:lstStyle/>
          <a:p>
            <a:r>
              <a:rPr lang="en-US" sz="1400">
                <a:solidFill>
                  <a:srgbClr val="7F7F7F"/>
                </a:solidFill>
              </a:rPr>
              <a:t>Servers/database</a:t>
            </a:r>
            <a:endParaRPr lang="en-US" sz="1400" dirty="0">
              <a:solidFill>
                <a:srgbClr val="7F7F7F"/>
              </a:solidFill>
            </a:endParaRPr>
          </a:p>
        </p:txBody>
      </p:sp>
      <p:sp>
        <p:nvSpPr>
          <p:cNvPr id="29" name="TextBox 28"/>
          <p:cNvSpPr txBox="1"/>
          <p:nvPr userDrawn="1"/>
        </p:nvSpPr>
        <p:spPr>
          <a:xfrm>
            <a:off x="8769633" y="2095660"/>
            <a:ext cx="1242548" cy="307777"/>
          </a:xfrm>
          <a:prstGeom prst="rect">
            <a:avLst/>
          </a:prstGeom>
          <a:noFill/>
        </p:spPr>
        <p:txBody>
          <a:bodyPr wrap="square" rtlCol="0">
            <a:spAutoFit/>
          </a:bodyPr>
          <a:lstStyle/>
          <a:p>
            <a:r>
              <a:rPr lang="en-US" sz="1400" dirty="0">
                <a:solidFill>
                  <a:srgbClr val="7F7F7F"/>
                </a:solidFill>
              </a:rPr>
              <a:t>System</a:t>
            </a:r>
          </a:p>
        </p:txBody>
      </p:sp>
      <p:sp>
        <p:nvSpPr>
          <p:cNvPr id="30" name="TextBox 29"/>
          <p:cNvSpPr txBox="1"/>
          <p:nvPr userDrawn="1"/>
        </p:nvSpPr>
        <p:spPr>
          <a:xfrm>
            <a:off x="8769633" y="3178797"/>
            <a:ext cx="1242548" cy="307777"/>
          </a:xfrm>
          <a:prstGeom prst="rect">
            <a:avLst/>
          </a:prstGeom>
          <a:noFill/>
        </p:spPr>
        <p:txBody>
          <a:bodyPr wrap="square" rtlCol="0">
            <a:spAutoFit/>
          </a:bodyPr>
          <a:lstStyle/>
          <a:p>
            <a:r>
              <a:rPr lang="en-US" sz="1400" dirty="0">
                <a:solidFill>
                  <a:srgbClr val="7F7F7F"/>
                </a:solidFill>
              </a:rPr>
              <a:t>Phone/tablet</a:t>
            </a:r>
          </a:p>
        </p:txBody>
      </p:sp>
      <p:sp>
        <p:nvSpPr>
          <p:cNvPr id="31" name="TextBox 30"/>
          <p:cNvSpPr txBox="1"/>
          <p:nvPr userDrawn="1"/>
        </p:nvSpPr>
        <p:spPr>
          <a:xfrm>
            <a:off x="8769633" y="4267425"/>
            <a:ext cx="1242548" cy="307777"/>
          </a:xfrm>
          <a:prstGeom prst="rect">
            <a:avLst/>
          </a:prstGeom>
          <a:noFill/>
        </p:spPr>
        <p:txBody>
          <a:bodyPr wrap="square" rtlCol="0">
            <a:spAutoFit/>
          </a:bodyPr>
          <a:lstStyle/>
          <a:p>
            <a:r>
              <a:rPr lang="en-US" sz="1400" dirty="0">
                <a:solidFill>
                  <a:srgbClr val="7F7F7F"/>
                </a:solidFill>
              </a:rPr>
              <a:t>Laptop</a:t>
            </a:r>
          </a:p>
        </p:txBody>
      </p:sp>
      <p:sp>
        <p:nvSpPr>
          <p:cNvPr id="32" name="TextBox 31"/>
          <p:cNvSpPr txBox="1"/>
          <p:nvPr userDrawn="1"/>
        </p:nvSpPr>
        <p:spPr>
          <a:xfrm>
            <a:off x="8769633" y="5230339"/>
            <a:ext cx="1242548" cy="307777"/>
          </a:xfrm>
          <a:prstGeom prst="rect">
            <a:avLst/>
          </a:prstGeom>
          <a:noFill/>
        </p:spPr>
        <p:txBody>
          <a:bodyPr wrap="square" rtlCol="0">
            <a:spAutoFit/>
          </a:bodyPr>
          <a:lstStyle/>
          <a:p>
            <a:r>
              <a:rPr lang="en-US" sz="1400" dirty="0">
                <a:solidFill>
                  <a:srgbClr val="7F7F7F"/>
                </a:solidFill>
              </a:rPr>
              <a:t>TV/Video</a:t>
            </a:r>
          </a:p>
        </p:txBody>
      </p:sp>
      <p:pic>
        <p:nvPicPr>
          <p:cNvPr id="33" name="Picture 32"/>
          <p:cNvPicPr>
            <a:picLocks noChangeAspect="1"/>
          </p:cNvPicPr>
          <p:nvPr userDrawn="1"/>
        </p:nvPicPr>
        <p:blipFill>
          <a:blip r:embed="rId16">
            <a:extLst>
              <a:ext uri="{28A0092B-C50C-407E-A947-70E740481C1C}">
                <a14:useLocalDpi xmlns:a14="http://schemas.microsoft.com/office/drawing/2010/main"/>
              </a:ext>
            </a:extLst>
          </a:blip>
          <a:stretch>
            <a:fillRect/>
          </a:stretch>
        </p:blipFill>
        <p:spPr>
          <a:xfrm>
            <a:off x="4377195" y="1071227"/>
            <a:ext cx="683012" cy="455340"/>
          </a:xfrm>
          <a:prstGeom prst="rect">
            <a:avLst/>
          </a:prstGeom>
        </p:spPr>
      </p:pic>
      <p:sp>
        <p:nvSpPr>
          <p:cNvPr id="34" name="TextBox 33"/>
          <p:cNvSpPr txBox="1"/>
          <p:nvPr userDrawn="1"/>
        </p:nvSpPr>
        <p:spPr>
          <a:xfrm>
            <a:off x="3225264" y="6060748"/>
            <a:ext cx="5217301" cy="307777"/>
          </a:xfrm>
          <a:prstGeom prst="rect">
            <a:avLst/>
          </a:prstGeom>
          <a:noFill/>
        </p:spPr>
        <p:txBody>
          <a:bodyPr wrap="square" rtlCol="0">
            <a:spAutoFit/>
          </a:bodyPr>
          <a:lstStyle/>
          <a:p>
            <a:pPr algn="ctr"/>
            <a:r>
              <a:rPr lang="en-US" sz="1400" dirty="0">
                <a:solidFill>
                  <a:srgbClr val="EC8B22"/>
                </a:solidFill>
              </a:rPr>
              <a:t>If you need a different icon, please contact Marketing </a:t>
            </a:r>
            <a:r>
              <a:rPr lang="en-US" sz="1400">
                <a:solidFill>
                  <a:srgbClr val="EC8B22"/>
                </a:solidFill>
              </a:rPr>
              <a:t>for assistance.</a:t>
            </a:r>
            <a:endParaRPr lang="en-US" sz="1400" dirty="0">
              <a:solidFill>
                <a:srgbClr val="EC8B22"/>
              </a:solidFill>
            </a:endParaRPr>
          </a:p>
        </p:txBody>
      </p:sp>
      <p:sp>
        <p:nvSpPr>
          <p:cNvPr id="35" name="TextBox 34"/>
          <p:cNvSpPr txBox="1"/>
          <p:nvPr userDrawn="1"/>
        </p:nvSpPr>
        <p:spPr>
          <a:xfrm>
            <a:off x="306880" y="248708"/>
            <a:ext cx="2219325" cy="461665"/>
          </a:xfrm>
          <a:prstGeom prst="rect">
            <a:avLst/>
          </a:prstGeom>
          <a:noFill/>
        </p:spPr>
        <p:txBody>
          <a:bodyPr wrap="square" rtlCol="0">
            <a:spAutoFit/>
          </a:bodyPr>
          <a:lstStyle/>
          <a:p>
            <a:r>
              <a:rPr lang="en-US" sz="2400" dirty="0">
                <a:solidFill>
                  <a:srgbClr val="004C97"/>
                </a:solidFill>
              </a:rPr>
              <a:t>ICONOGRAPHY</a:t>
            </a:r>
          </a:p>
        </p:txBody>
      </p:sp>
    </p:spTree>
    <p:extLst>
      <p:ext uri="{BB962C8B-B14F-4D97-AF65-F5344CB8AC3E}">
        <p14:creationId xmlns:p14="http://schemas.microsoft.com/office/powerpoint/2010/main" val="272681310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xample (Diagram)">
    <p:spTree>
      <p:nvGrpSpPr>
        <p:cNvPr id="1" name=""/>
        <p:cNvGrpSpPr/>
        <p:nvPr/>
      </p:nvGrpSpPr>
      <p:grpSpPr>
        <a:xfrm>
          <a:off x="0" y="0"/>
          <a:ext cx="0" cy="0"/>
          <a:chOff x="0" y="0"/>
          <a:chExt cx="0" cy="0"/>
        </a:xfrm>
      </p:grpSpPr>
      <p:sp>
        <p:nvSpPr>
          <p:cNvPr id="4" name="Rounded Rectangle 3"/>
          <p:cNvSpPr/>
          <p:nvPr userDrawn="1"/>
        </p:nvSpPr>
        <p:spPr>
          <a:xfrm>
            <a:off x="6766240" y="2062517"/>
            <a:ext cx="1533525" cy="1070802"/>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FFFF"/>
                </a:solidFill>
              </a:rPr>
              <a:t>Item 4</a:t>
            </a:r>
          </a:p>
        </p:txBody>
      </p:sp>
      <p:sp>
        <p:nvSpPr>
          <p:cNvPr id="5" name="Rounded Rectangle 4"/>
          <p:cNvSpPr/>
          <p:nvPr userDrawn="1"/>
        </p:nvSpPr>
        <p:spPr>
          <a:xfrm>
            <a:off x="8425776" y="2062517"/>
            <a:ext cx="1533525" cy="1070802"/>
          </a:xfrm>
          <a:prstGeom prst="roundRect">
            <a:avLst/>
          </a:prstGeom>
          <a:solidFill>
            <a:schemeClr val="accent6"/>
          </a:solidFill>
          <a:ln>
            <a:noFill/>
          </a:ln>
          <a:effectLst>
            <a:outerShdw blurRad="50800" dist="25400" dir="5400000" algn="t" rotWithShape="0">
              <a:schemeClr val="tx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FFFF"/>
                </a:solidFill>
              </a:rPr>
              <a:t>Item 5</a:t>
            </a:r>
          </a:p>
        </p:txBody>
      </p:sp>
      <p:sp>
        <p:nvSpPr>
          <p:cNvPr id="6" name="TextBox 5"/>
          <p:cNvSpPr txBox="1"/>
          <p:nvPr userDrawn="1"/>
        </p:nvSpPr>
        <p:spPr>
          <a:xfrm>
            <a:off x="306880" y="248708"/>
            <a:ext cx="3409714" cy="461665"/>
          </a:xfrm>
          <a:prstGeom prst="rect">
            <a:avLst/>
          </a:prstGeom>
          <a:noFill/>
        </p:spPr>
        <p:txBody>
          <a:bodyPr wrap="square" rtlCol="0">
            <a:spAutoFit/>
          </a:bodyPr>
          <a:lstStyle/>
          <a:p>
            <a:r>
              <a:rPr lang="en-US" sz="2400" dirty="0">
                <a:solidFill>
                  <a:srgbClr val="004C97"/>
                </a:solidFill>
              </a:rPr>
              <a:t>EXAMPLE (DIAGRAM)</a:t>
            </a:r>
          </a:p>
        </p:txBody>
      </p:sp>
      <p:sp>
        <p:nvSpPr>
          <p:cNvPr id="7" name="Rounded Rectangle 6"/>
          <p:cNvSpPr/>
          <p:nvPr userDrawn="1"/>
        </p:nvSpPr>
        <p:spPr>
          <a:xfrm>
            <a:off x="1787630" y="2062517"/>
            <a:ext cx="1533525" cy="1070802"/>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FFFF"/>
                </a:solidFill>
              </a:rPr>
              <a:t>Item 1A</a:t>
            </a:r>
          </a:p>
        </p:txBody>
      </p:sp>
      <p:sp>
        <p:nvSpPr>
          <p:cNvPr id="8" name="Rounded Rectangle 7"/>
          <p:cNvSpPr/>
          <p:nvPr userDrawn="1"/>
        </p:nvSpPr>
        <p:spPr>
          <a:xfrm>
            <a:off x="5106703" y="2062517"/>
            <a:ext cx="1533525" cy="1070802"/>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000000"/>
                </a:solidFill>
              </a:rPr>
              <a:t>Item 3</a:t>
            </a:r>
          </a:p>
        </p:txBody>
      </p:sp>
      <p:sp>
        <p:nvSpPr>
          <p:cNvPr id="9" name="Rounded Rectangle 8"/>
          <p:cNvSpPr/>
          <p:nvPr userDrawn="1"/>
        </p:nvSpPr>
        <p:spPr>
          <a:xfrm>
            <a:off x="3447166" y="2062517"/>
            <a:ext cx="1533525" cy="1070802"/>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FFFFF"/>
                </a:solidFill>
              </a:rPr>
              <a:t>Item 1B</a:t>
            </a:r>
          </a:p>
        </p:txBody>
      </p:sp>
      <p:pic>
        <p:nvPicPr>
          <p:cNvPr id="10" name="Picture 9"/>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973549" y="4961724"/>
            <a:ext cx="480756" cy="563644"/>
          </a:xfrm>
          <a:prstGeom prst="rect">
            <a:avLst/>
          </a:prstGeom>
        </p:spPr>
      </p:pic>
      <p:pic>
        <p:nvPicPr>
          <p:cNvPr id="11" name="Picture 10"/>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5636504" y="5033729"/>
            <a:ext cx="625634" cy="554132"/>
          </a:xfrm>
          <a:prstGeom prst="rect">
            <a:avLst/>
          </a:prstGeom>
        </p:spPr>
      </p:pic>
      <p:pic>
        <p:nvPicPr>
          <p:cNvPr id="12" name="Picture 11"/>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7435850" y="5090133"/>
            <a:ext cx="497728" cy="497728"/>
          </a:xfrm>
          <a:prstGeom prst="rect">
            <a:avLst/>
          </a:prstGeom>
        </p:spPr>
      </p:pic>
      <p:pic>
        <p:nvPicPr>
          <p:cNvPr id="13" name="Picture 12"/>
          <p:cNvPicPr>
            <a:picLocks noChangeAspect="1"/>
          </p:cNvPicPr>
          <p:nvPr userDrawn="1"/>
        </p:nvPicPr>
        <p:blipFill>
          <a:blip r:embed="rId5">
            <a:extLst>
              <a:ext uri="{28A0092B-C50C-407E-A947-70E740481C1C}">
                <a14:useLocalDpi xmlns:a14="http://schemas.microsoft.com/office/drawing/2010/main"/>
              </a:ext>
            </a:extLst>
          </a:blip>
          <a:stretch>
            <a:fillRect/>
          </a:stretch>
        </p:blipFill>
        <p:spPr>
          <a:xfrm>
            <a:off x="5638931" y="1362753"/>
            <a:ext cx="479947" cy="546147"/>
          </a:xfrm>
          <a:prstGeom prst="rect">
            <a:avLst/>
          </a:prstGeom>
        </p:spPr>
      </p:pic>
      <p:pic>
        <p:nvPicPr>
          <p:cNvPr id="14" name="Picture 13"/>
          <p:cNvPicPr>
            <a:picLocks noChangeAspect="1"/>
          </p:cNvPicPr>
          <p:nvPr userDrawn="1"/>
        </p:nvPicPr>
        <p:blipFill>
          <a:blip r:embed="rId6">
            <a:extLst>
              <a:ext uri="{28A0092B-C50C-407E-A947-70E740481C1C}">
                <a14:useLocalDpi xmlns:a14="http://schemas.microsoft.com/office/drawing/2010/main"/>
              </a:ext>
            </a:extLst>
          </a:blip>
          <a:stretch>
            <a:fillRect/>
          </a:stretch>
        </p:blipFill>
        <p:spPr>
          <a:xfrm>
            <a:off x="7192064" y="1371028"/>
            <a:ext cx="612347" cy="529597"/>
          </a:xfrm>
          <a:prstGeom prst="rect">
            <a:avLst/>
          </a:prstGeom>
        </p:spPr>
      </p:pic>
      <p:pic>
        <p:nvPicPr>
          <p:cNvPr id="15" name="Picture 14"/>
          <p:cNvPicPr>
            <a:picLocks noChangeAspect="1"/>
          </p:cNvPicPr>
          <p:nvPr userDrawn="1"/>
        </p:nvPicPr>
        <p:blipFill>
          <a:blip r:embed="rId7">
            <a:extLst>
              <a:ext uri="{28A0092B-C50C-407E-A947-70E740481C1C}">
                <a14:useLocalDpi xmlns:a14="http://schemas.microsoft.com/office/drawing/2010/main"/>
              </a:ext>
            </a:extLst>
          </a:blip>
          <a:stretch>
            <a:fillRect/>
          </a:stretch>
        </p:blipFill>
        <p:spPr>
          <a:xfrm>
            <a:off x="8892106" y="1337928"/>
            <a:ext cx="513047" cy="595797"/>
          </a:xfrm>
          <a:prstGeom prst="rect">
            <a:avLst/>
          </a:prstGeom>
        </p:spPr>
      </p:pic>
      <p:sp>
        <p:nvSpPr>
          <p:cNvPr id="16" name="TextBox 15"/>
          <p:cNvSpPr txBox="1"/>
          <p:nvPr userDrawn="1"/>
        </p:nvSpPr>
        <p:spPr>
          <a:xfrm>
            <a:off x="9512952" y="4237443"/>
            <a:ext cx="2133120" cy="584775"/>
          </a:xfrm>
          <a:prstGeom prst="rect">
            <a:avLst/>
          </a:prstGeom>
          <a:noFill/>
        </p:spPr>
        <p:txBody>
          <a:bodyPr wrap="square" rtlCol="0">
            <a:spAutoFit/>
          </a:bodyPr>
          <a:lstStyle/>
          <a:p>
            <a:r>
              <a:rPr lang="en-US" sz="1600" dirty="0">
                <a:solidFill>
                  <a:srgbClr val="EC8B22"/>
                </a:solidFill>
              </a:rPr>
              <a:t>RTI </a:t>
            </a:r>
            <a:r>
              <a:rPr lang="en-US" sz="1600" dirty="0" err="1">
                <a:solidFill>
                  <a:srgbClr val="EC8B22"/>
                </a:solidFill>
              </a:rPr>
              <a:t>Databus</a:t>
            </a:r>
            <a:r>
              <a:rPr lang="en-US" sz="1600" dirty="0">
                <a:solidFill>
                  <a:srgbClr val="EC8B22"/>
                </a:solidFill>
              </a:rPr>
              <a:t> should always be in orange</a:t>
            </a:r>
          </a:p>
        </p:txBody>
      </p:sp>
      <p:sp>
        <p:nvSpPr>
          <p:cNvPr id="17" name="TextBox 16"/>
          <p:cNvSpPr txBox="1"/>
          <p:nvPr userDrawn="1"/>
        </p:nvSpPr>
        <p:spPr>
          <a:xfrm>
            <a:off x="586864" y="5033729"/>
            <a:ext cx="2401531" cy="1200329"/>
          </a:xfrm>
          <a:prstGeom prst="rect">
            <a:avLst/>
          </a:prstGeom>
          <a:noFill/>
        </p:spPr>
        <p:txBody>
          <a:bodyPr wrap="square" rtlCol="0">
            <a:spAutoFit/>
          </a:bodyPr>
          <a:lstStyle/>
          <a:p>
            <a:r>
              <a:rPr lang="en-US" sz="2400" dirty="0">
                <a:solidFill>
                  <a:srgbClr val="7F7F7F"/>
                </a:solidFill>
              </a:rPr>
              <a:t>Text text text text text </a:t>
            </a:r>
            <a:r>
              <a:rPr lang="en-US" sz="2400">
                <a:solidFill>
                  <a:srgbClr val="7F7F7F"/>
                </a:solidFill>
              </a:rPr>
              <a:t>text text text</a:t>
            </a:r>
            <a:endParaRPr lang="en-US" sz="2400" dirty="0">
              <a:solidFill>
                <a:srgbClr val="7F7F7F"/>
              </a:solidFill>
            </a:endParaRPr>
          </a:p>
          <a:p>
            <a:r>
              <a:rPr lang="en-US" sz="2400" dirty="0">
                <a:solidFill>
                  <a:srgbClr val="7F7F7F"/>
                </a:solidFill>
              </a:rPr>
              <a:t>text text text text</a:t>
            </a:r>
          </a:p>
        </p:txBody>
      </p:sp>
      <p:pic>
        <p:nvPicPr>
          <p:cNvPr id="18" name="Picture 17"/>
          <p:cNvPicPr>
            <a:picLocks noChangeAspect="1"/>
          </p:cNvPicPr>
          <p:nvPr userDrawn="1"/>
        </p:nvPicPr>
        <p:blipFill>
          <a:blip r:embed="rId8">
            <a:extLst>
              <a:ext uri="{28A0092B-C50C-407E-A947-70E740481C1C}">
                <a14:useLocalDpi xmlns:a14="http://schemas.microsoft.com/office/drawing/2010/main"/>
              </a:ext>
            </a:extLst>
          </a:blip>
          <a:stretch>
            <a:fillRect/>
          </a:stretch>
        </p:blipFill>
        <p:spPr>
          <a:xfrm>
            <a:off x="2237800" y="1408156"/>
            <a:ext cx="683012" cy="455340"/>
          </a:xfrm>
          <a:prstGeom prst="rect">
            <a:avLst/>
          </a:prstGeom>
        </p:spPr>
      </p:pic>
      <p:cxnSp>
        <p:nvCxnSpPr>
          <p:cNvPr id="20" name="Straight Connector 19"/>
          <p:cNvCxnSpPr>
            <a:stCxn id="12" idx="2"/>
          </p:cNvCxnSpPr>
          <p:nvPr userDrawn="1"/>
        </p:nvCxnSpPr>
        <p:spPr>
          <a:xfrm flipH="1">
            <a:off x="2554392" y="3133319"/>
            <a:ext cx="1" cy="350545"/>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flipH="1">
            <a:off x="4242984" y="3130271"/>
            <a:ext cx="1" cy="350545"/>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flipH="1">
            <a:off x="5873465" y="3121083"/>
            <a:ext cx="1" cy="350545"/>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userDrawn="1"/>
        </p:nvCxnSpPr>
        <p:spPr>
          <a:xfrm flipH="1">
            <a:off x="7563787" y="3130271"/>
            <a:ext cx="1" cy="350545"/>
          </a:xfrm>
          <a:prstGeom prst="line">
            <a:avLst/>
          </a:prstGeom>
          <a:ln w="381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userDrawn="1"/>
        </p:nvCxnSpPr>
        <p:spPr>
          <a:xfrm flipH="1">
            <a:off x="9254108" y="3121082"/>
            <a:ext cx="1" cy="350545"/>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userDrawn="1"/>
        </p:nvCxnSpPr>
        <p:spPr>
          <a:xfrm flipH="1">
            <a:off x="4242535" y="3869409"/>
            <a:ext cx="1" cy="350545"/>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userDrawn="1"/>
        </p:nvCxnSpPr>
        <p:spPr>
          <a:xfrm flipH="1">
            <a:off x="5873465" y="3881617"/>
            <a:ext cx="1" cy="350545"/>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userDrawn="1"/>
        </p:nvCxnSpPr>
        <p:spPr>
          <a:xfrm flipH="1">
            <a:off x="7573331" y="3848685"/>
            <a:ext cx="1" cy="350545"/>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Left-Right Arrow 27"/>
          <p:cNvSpPr/>
          <p:nvPr userDrawn="1"/>
        </p:nvSpPr>
        <p:spPr>
          <a:xfrm>
            <a:off x="1167418" y="3206696"/>
            <a:ext cx="9412094" cy="945134"/>
          </a:xfrm>
          <a:prstGeom prst="leftRightArrow">
            <a:avLst/>
          </a:prstGeom>
          <a:solidFill>
            <a:schemeClr val="accent2"/>
          </a:solidFill>
          <a:ln/>
          <a:effectLst/>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600" dirty="0">
                <a:solidFill>
                  <a:srgbClr val="FFFFFF"/>
                </a:solidFill>
              </a:rPr>
              <a:t>RTI DDS </a:t>
            </a:r>
            <a:r>
              <a:rPr lang="en-US" sz="1600" dirty="0" err="1">
                <a:solidFill>
                  <a:srgbClr val="FFFFFF"/>
                </a:solidFill>
              </a:rPr>
              <a:t>Databus</a:t>
            </a:r>
            <a:endParaRPr lang="en-US" sz="1600" dirty="0">
              <a:solidFill>
                <a:srgbClr val="FFFFFF"/>
              </a:solidFill>
            </a:endParaRPr>
          </a:p>
        </p:txBody>
      </p:sp>
      <p:sp>
        <p:nvSpPr>
          <p:cNvPr id="29" name="Rounded Rectangle 28"/>
          <p:cNvSpPr/>
          <p:nvPr userDrawn="1"/>
        </p:nvSpPr>
        <p:spPr>
          <a:xfrm>
            <a:off x="3474598" y="4151829"/>
            <a:ext cx="1533525" cy="69202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Item 2</a:t>
            </a:r>
          </a:p>
        </p:txBody>
      </p:sp>
      <p:sp>
        <p:nvSpPr>
          <p:cNvPr id="30" name="Rounded Rectangle 29"/>
          <p:cNvSpPr/>
          <p:nvPr userDrawn="1"/>
        </p:nvSpPr>
        <p:spPr>
          <a:xfrm>
            <a:off x="5130851" y="4151829"/>
            <a:ext cx="1533525" cy="692020"/>
          </a:xfrm>
          <a:prstGeom prst="roundRect">
            <a:avLst/>
          </a:prstGeom>
          <a:solidFill>
            <a:schemeClr val="bg2"/>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rPr>
              <a:t>Item 6</a:t>
            </a:r>
          </a:p>
        </p:txBody>
      </p:sp>
      <p:sp>
        <p:nvSpPr>
          <p:cNvPr id="31" name="Rounded Rectangle 30"/>
          <p:cNvSpPr/>
          <p:nvPr userDrawn="1"/>
        </p:nvSpPr>
        <p:spPr>
          <a:xfrm>
            <a:off x="6826512" y="4151829"/>
            <a:ext cx="1533525" cy="692020"/>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Item 2</a:t>
            </a:r>
          </a:p>
        </p:txBody>
      </p:sp>
      <p:pic>
        <p:nvPicPr>
          <p:cNvPr id="32" name="Picture 31"/>
          <p:cNvPicPr>
            <a:picLocks noChangeAspect="1"/>
          </p:cNvPicPr>
          <p:nvPr userDrawn="1"/>
        </p:nvPicPr>
        <p:blipFill>
          <a:blip r:embed="rId9">
            <a:extLst>
              <a:ext uri="{28A0092B-C50C-407E-A947-70E740481C1C}">
                <a14:useLocalDpi xmlns:a14="http://schemas.microsoft.com/office/drawing/2010/main"/>
              </a:ext>
            </a:extLst>
          </a:blip>
          <a:stretch>
            <a:fillRect/>
          </a:stretch>
        </p:blipFill>
        <p:spPr>
          <a:xfrm>
            <a:off x="4058612" y="1304828"/>
            <a:ext cx="397198" cy="661997"/>
          </a:xfrm>
          <a:prstGeom prst="rect">
            <a:avLst/>
          </a:prstGeom>
        </p:spPr>
      </p:pic>
    </p:spTree>
    <p:extLst>
      <p:ext uri="{BB962C8B-B14F-4D97-AF65-F5344CB8AC3E}">
        <p14:creationId xmlns:p14="http://schemas.microsoft.com/office/powerpoint/2010/main" val="440915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1 line), Subtitle (1 lin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688EC2E-05FC-1C48-9DB7-B098C12728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902836" y="3852334"/>
            <a:ext cx="10199171" cy="876568"/>
          </a:xfrm>
        </p:spPr>
        <p:txBody>
          <a:bodyPr anchor="b">
            <a:normAutofit/>
          </a:bodyPr>
          <a:lstStyle>
            <a:lvl1pPr algn="l">
              <a:defRPr sz="5000" b="0" baseline="0">
                <a:solidFill>
                  <a:schemeClr val="bg1"/>
                </a:solidFill>
                <a:latin typeface="+mn-lt"/>
              </a:defRPr>
            </a:lvl1pPr>
          </a:lstStyle>
          <a:p>
            <a:r>
              <a:rPr lang="en-US" dirty="0"/>
              <a:t>Brief, Concise Title (1 line, 50pt)</a:t>
            </a:r>
          </a:p>
        </p:txBody>
      </p:sp>
      <p:sp>
        <p:nvSpPr>
          <p:cNvPr id="3" name="Subtitle 2"/>
          <p:cNvSpPr>
            <a:spLocks noGrp="1"/>
          </p:cNvSpPr>
          <p:nvPr>
            <p:ph type="subTitle" idx="1" hasCustomPrompt="1"/>
          </p:nvPr>
        </p:nvSpPr>
        <p:spPr>
          <a:xfrm>
            <a:off x="902836" y="6206888"/>
            <a:ext cx="5205483" cy="295836"/>
          </a:xfrm>
        </p:spPr>
        <p:txBody>
          <a:bodyPr/>
          <a:lstStyle>
            <a:lvl1pPr marL="0" indent="0" algn="l">
              <a:buNone/>
              <a:defRPr sz="1600" baseline="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MARKETING MASCOT (16pt)</a:t>
            </a:r>
          </a:p>
        </p:txBody>
      </p:sp>
      <p:sp>
        <p:nvSpPr>
          <p:cNvPr id="10" name="Footer Placeholder 1"/>
          <p:cNvSpPr>
            <a:spLocks noGrp="1"/>
          </p:cNvSpPr>
          <p:nvPr>
            <p:ph type="ftr" sz="quarter" idx="10"/>
          </p:nvPr>
        </p:nvSpPr>
        <p:spPr>
          <a:xfrm>
            <a:off x="7989438" y="5541278"/>
            <a:ext cx="4114800" cy="105671"/>
          </a:xfrm>
        </p:spPr>
        <p:txBody>
          <a:bodyPr/>
          <a:lstStyle/>
          <a:p>
            <a:r>
              <a:rPr lang="en-US" dirty="0"/>
              <a:t>©2020 Real-Time Innovations, Inc.</a:t>
            </a:r>
          </a:p>
        </p:txBody>
      </p:sp>
      <p:sp>
        <p:nvSpPr>
          <p:cNvPr id="33" name="Text Placeholder 31">
            <a:extLst>
              <a:ext uri="{FF2B5EF4-FFF2-40B4-BE49-F238E27FC236}">
                <a16:creationId xmlns:a16="http://schemas.microsoft.com/office/drawing/2014/main" id="{E06CCF5B-2280-DF46-BAFA-E1E8945D3172}"/>
              </a:ext>
            </a:extLst>
          </p:cNvPr>
          <p:cNvSpPr>
            <a:spLocks noGrp="1"/>
          </p:cNvSpPr>
          <p:nvPr>
            <p:ph type="body" sz="quarter" idx="11" hasCustomPrompt="1"/>
          </p:nvPr>
        </p:nvSpPr>
        <p:spPr>
          <a:xfrm>
            <a:off x="902836" y="5751619"/>
            <a:ext cx="5205483" cy="45039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r>
              <a:rPr lang="en-US" sz="3200" dirty="0"/>
              <a:t>Artie </a:t>
            </a:r>
            <a:r>
              <a:rPr lang="en-US" sz="3200" dirty="0" err="1"/>
              <a:t>Connextington</a:t>
            </a:r>
            <a:r>
              <a:rPr lang="en-US" sz="3200" dirty="0"/>
              <a:t> (30pt)</a:t>
            </a:r>
          </a:p>
        </p:txBody>
      </p:sp>
      <p:sp>
        <p:nvSpPr>
          <p:cNvPr id="5" name="Text Placeholder 4">
            <a:extLst>
              <a:ext uri="{FF2B5EF4-FFF2-40B4-BE49-F238E27FC236}">
                <a16:creationId xmlns:a16="http://schemas.microsoft.com/office/drawing/2014/main" id="{78F8E9A1-C053-F046-A172-B801E47927BD}"/>
              </a:ext>
            </a:extLst>
          </p:cNvPr>
          <p:cNvSpPr>
            <a:spLocks noGrp="1"/>
          </p:cNvSpPr>
          <p:nvPr>
            <p:ph type="body" sz="quarter" idx="12" hasCustomPrompt="1"/>
          </p:nvPr>
        </p:nvSpPr>
        <p:spPr>
          <a:xfrm>
            <a:off x="903288" y="4744218"/>
            <a:ext cx="10198719" cy="354556"/>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lang="en-US" sz="2600" smtClean="0">
                <a:solidFill>
                  <a:schemeClr val="bg1"/>
                </a:solidFill>
                <a:effectLst/>
              </a:defRPr>
            </a:lvl1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dirty="0">
                <a:effectLst/>
                <a:latin typeface="Calibri" panose="020F0502020204030204" pitchFamily="34" charset="0"/>
              </a:rPr>
              <a:t>SUBTITLE TO ADD DESCRIPTION TO SUPPORT TITLE </a:t>
            </a:r>
            <a:r>
              <a:rPr lang="en-US" dirty="0"/>
              <a:t>(1 line, 26pt)</a:t>
            </a:r>
          </a:p>
        </p:txBody>
      </p:sp>
    </p:spTree>
    <p:extLst>
      <p:ext uri="{BB962C8B-B14F-4D97-AF65-F5344CB8AC3E}">
        <p14:creationId xmlns:p14="http://schemas.microsoft.com/office/powerpoint/2010/main" val="163758022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Example (Charts)">
    <p:spTree>
      <p:nvGrpSpPr>
        <p:cNvPr id="1" name=""/>
        <p:cNvGrpSpPr/>
        <p:nvPr/>
      </p:nvGrpSpPr>
      <p:grpSpPr>
        <a:xfrm>
          <a:off x="0" y="0"/>
          <a:ext cx="0" cy="0"/>
          <a:chOff x="0" y="0"/>
          <a:chExt cx="0" cy="0"/>
        </a:xfrm>
      </p:grpSpPr>
      <p:graphicFrame>
        <p:nvGraphicFramePr>
          <p:cNvPr id="4" name="Chart 3"/>
          <p:cNvGraphicFramePr/>
          <p:nvPr userDrawn="1"/>
        </p:nvGraphicFramePr>
        <p:xfrm>
          <a:off x="1096306" y="729423"/>
          <a:ext cx="4273076" cy="284871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p:cNvGraphicFramePr/>
          <p:nvPr userDrawn="1"/>
        </p:nvGraphicFramePr>
        <p:xfrm>
          <a:off x="1074538" y="3652999"/>
          <a:ext cx="4316612" cy="287774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p:cNvGraphicFramePr/>
          <p:nvPr userDrawn="1"/>
        </p:nvGraphicFramePr>
        <p:xfrm>
          <a:off x="5555557" y="1354309"/>
          <a:ext cx="5988424" cy="3992282"/>
        </p:xfrm>
        <a:graphic>
          <a:graphicData uri="http://schemas.openxmlformats.org/drawingml/2006/chart">
            <c:chart xmlns:c="http://schemas.openxmlformats.org/drawingml/2006/chart" xmlns:r="http://schemas.openxmlformats.org/officeDocument/2006/relationships" r:id="rId4"/>
          </a:graphicData>
        </a:graphic>
      </p:graphicFrame>
      <p:sp>
        <p:nvSpPr>
          <p:cNvPr id="7" name="TextBox 6"/>
          <p:cNvSpPr txBox="1"/>
          <p:nvPr userDrawn="1"/>
        </p:nvSpPr>
        <p:spPr>
          <a:xfrm>
            <a:off x="306880" y="248708"/>
            <a:ext cx="2878772" cy="461665"/>
          </a:xfrm>
          <a:prstGeom prst="rect">
            <a:avLst/>
          </a:prstGeom>
          <a:noFill/>
        </p:spPr>
        <p:txBody>
          <a:bodyPr wrap="square" rtlCol="0">
            <a:spAutoFit/>
          </a:bodyPr>
          <a:lstStyle/>
          <a:p>
            <a:r>
              <a:rPr lang="en-US" sz="2400" dirty="0">
                <a:solidFill>
                  <a:srgbClr val="004C97"/>
                </a:solidFill>
              </a:rPr>
              <a:t>EXAMPLE (CHARTS)</a:t>
            </a:r>
          </a:p>
        </p:txBody>
      </p:sp>
      <p:sp>
        <p:nvSpPr>
          <p:cNvPr id="8" name="Up Arrow 7"/>
          <p:cNvSpPr/>
          <p:nvPr userDrawn="1"/>
        </p:nvSpPr>
        <p:spPr>
          <a:xfrm>
            <a:off x="5085654" y="4486049"/>
            <a:ext cx="983342" cy="860542"/>
          </a:xfrm>
          <a:prstGeom prst="upArrow">
            <a:avLst>
              <a:gd name="adj1" fmla="val 59999"/>
              <a:gd name="adj2" fmla="val 50000"/>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600" dirty="0">
                <a:solidFill>
                  <a:srgbClr val="FFFFFF"/>
                </a:solidFill>
              </a:rPr>
              <a:t>15%</a:t>
            </a:r>
          </a:p>
        </p:txBody>
      </p:sp>
      <p:sp>
        <p:nvSpPr>
          <p:cNvPr id="9" name="Oval 8"/>
          <p:cNvSpPr/>
          <p:nvPr userDrawn="1"/>
        </p:nvSpPr>
        <p:spPr>
          <a:xfrm>
            <a:off x="4118007" y="1357099"/>
            <a:ext cx="409994" cy="409992"/>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000000"/>
              </a:solidFill>
            </a:endParaRPr>
          </a:p>
        </p:txBody>
      </p:sp>
      <p:sp>
        <p:nvSpPr>
          <p:cNvPr id="10" name="TextBox 9"/>
          <p:cNvSpPr txBox="1"/>
          <p:nvPr userDrawn="1"/>
        </p:nvSpPr>
        <p:spPr>
          <a:xfrm>
            <a:off x="4510186" y="1301144"/>
            <a:ext cx="983342" cy="276999"/>
          </a:xfrm>
          <a:prstGeom prst="rect">
            <a:avLst/>
          </a:prstGeom>
          <a:noFill/>
        </p:spPr>
        <p:txBody>
          <a:bodyPr wrap="square" rtlCol="0">
            <a:spAutoFit/>
          </a:bodyPr>
          <a:lstStyle/>
          <a:p>
            <a:r>
              <a:rPr lang="en-US" sz="1200" b="1" dirty="0">
                <a:solidFill>
                  <a:srgbClr val="EC8B22"/>
                </a:solidFill>
              </a:rPr>
              <a:t>Growth!</a:t>
            </a:r>
          </a:p>
        </p:txBody>
      </p:sp>
    </p:spTree>
    <p:extLst>
      <p:ext uri="{BB962C8B-B14F-4D97-AF65-F5344CB8AC3E}">
        <p14:creationId xmlns:p14="http://schemas.microsoft.com/office/powerpoint/2010/main" val="31474806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Marketing Only] Intro Slid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000E94C-1D1E-8A46-984B-0D5274C5E7F6}"/>
              </a:ext>
            </a:extLst>
          </p:cNvPr>
          <p:cNvSpPr/>
          <p:nvPr userDrawn="1"/>
        </p:nvSpPr>
        <p:spPr>
          <a:xfrm>
            <a:off x="0" y="16429"/>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55DFDBB9-109F-B04A-8761-D391E39C4848}"/>
              </a:ext>
            </a:extLst>
          </p:cNvPr>
          <p:cNvPicPr>
            <a:picLocks noChangeAspect="1"/>
          </p:cNvPicPr>
          <p:nvPr userDrawn="1"/>
        </p:nvPicPr>
        <p:blipFill rotWithShape="1">
          <a:blip r:embed="rId2" cstate="email">
            <a:duotone>
              <a:prstClr val="black"/>
              <a:schemeClr val="accent1">
                <a:tint val="45000"/>
                <a:satMod val="400000"/>
              </a:schemeClr>
            </a:duotone>
            <a:alphaModFix amt="8000"/>
            <a:extLst>
              <a:ext uri="{BEBA8EAE-BF5A-486C-A8C5-ECC9F3942E4B}">
                <a14:imgProps xmlns:a14="http://schemas.microsoft.com/office/drawing/2010/main">
                  <a14:imgLayer r:embed="rId3">
                    <a14:imgEffect>
                      <a14:colorTemperature colorTemp="11500"/>
                    </a14:imgEffect>
                    <a14:imgEffect>
                      <a14:saturation sat="157000"/>
                    </a14:imgEffect>
                    <a14:imgEffect>
                      <a14:brightnessContrast contrast="-43000"/>
                    </a14:imgEffect>
                  </a14:imgLayer>
                </a14:imgProps>
              </a:ext>
              <a:ext uri="{28A0092B-C50C-407E-A947-70E740481C1C}">
                <a14:useLocalDpi xmlns:a14="http://schemas.microsoft.com/office/drawing/2010/main"/>
              </a:ext>
            </a:extLst>
          </a:blip>
          <a:srcRect l="-20029" t="12656" r="6660" b="12656"/>
          <a:stretch/>
        </p:blipFill>
        <p:spPr>
          <a:xfrm>
            <a:off x="0" y="20773"/>
            <a:ext cx="12191999" cy="6853656"/>
          </a:xfrm>
          <a:prstGeom prst="rect">
            <a:avLst/>
          </a:prstGeom>
        </p:spPr>
      </p:pic>
      <p:sp>
        <p:nvSpPr>
          <p:cNvPr id="3" name="Subtitle 2"/>
          <p:cNvSpPr>
            <a:spLocks noGrp="1"/>
          </p:cNvSpPr>
          <p:nvPr>
            <p:ph type="subTitle" idx="1" hasCustomPrompt="1"/>
          </p:nvPr>
        </p:nvSpPr>
        <p:spPr>
          <a:xfrm>
            <a:off x="586272" y="4137124"/>
            <a:ext cx="10945879" cy="2129386"/>
          </a:xfrm>
          <a:prstGeom prst="rect">
            <a:avLst/>
          </a:prstGeom>
        </p:spPr>
        <p:txBody>
          <a:bodyPr>
            <a:normAutofit/>
          </a:bodyPr>
          <a:lstStyle>
            <a:lvl1pPr marL="0" indent="0" algn="l">
              <a:buNone/>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[Description]</a:t>
            </a:r>
          </a:p>
        </p:txBody>
      </p:sp>
      <p:sp>
        <p:nvSpPr>
          <p:cNvPr id="7" name="Title 6"/>
          <p:cNvSpPr>
            <a:spLocks noGrp="1"/>
          </p:cNvSpPr>
          <p:nvPr>
            <p:ph type="title" hasCustomPrompt="1"/>
          </p:nvPr>
        </p:nvSpPr>
        <p:spPr>
          <a:xfrm>
            <a:off x="585788" y="2286420"/>
            <a:ext cx="10946364" cy="863996"/>
          </a:xfrm>
          <a:prstGeom prst="rect">
            <a:avLst/>
          </a:prstGeom>
        </p:spPr>
        <p:txBody>
          <a:bodyPr/>
          <a:lstStyle>
            <a:lvl1pPr>
              <a:defRPr sz="5000" b="1">
                <a:solidFill>
                  <a:schemeClr val="bg1"/>
                </a:solidFill>
              </a:defRPr>
            </a:lvl1pPr>
          </a:lstStyle>
          <a:p>
            <a:r>
              <a:rPr lang="en-US" dirty="0"/>
              <a:t>[Title]</a:t>
            </a:r>
          </a:p>
        </p:txBody>
      </p:sp>
      <p:sp>
        <p:nvSpPr>
          <p:cNvPr id="9" name="Rectangle 8"/>
          <p:cNvSpPr/>
          <p:nvPr userDrawn="1"/>
        </p:nvSpPr>
        <p:spPr>
          <a:xfrm>
            <a:off x="698243" y="3550545"/>
            <a:ext cx="682690"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11"/>
          <p:cNvSpPr>
            <a:spLocks noGrp="1"/>
          </p:cNvSpPr>
          <p:nvPr>
            <p:ph type="body" sz="quarter" idx="10" hasCustomPrompt="1"/>
          </p:nvPr>
        </p:nvSpPr>
        <p:spPr>
          <a:xfrm>
            <a:off x="585788" y="3156566"/>
            <a:ext cx="10947400" cy="308201"/>
          </a:xfrm>
          <a:prstGeom prst="rect">
            <a:avLst/>
          </a:prstGeom>
        </p:spPr>
        <p:txBody>
          <a:bodyPr/>
          <a:lstStyle>
            <a:lvl1pPr marL="0" indent="0">
              <a:buNone/>
              <a:defRPr sz="1800">
                <a:solidFill>
                  <a:schemeClr val="accent1">
                    <a:lumMod val="40000"/>
                    <a:lumOff val="60000"/>
                  </a:schemeClr>
                </a:solidFill>
              </a:defRPr>
            </a:lvl1pPr>
          </a:lstStyle>
          <a:p>
            <a:r>
              <a:rPr lang="en-US" i="1" dirty="0"/>
              <a:t>VERSION: XXXX-XX-XX (XXXXXX)</a:t>
            </a:r>
          </a:p>
        </p:txBody>
      </p:sp>
      <p:sp>
        <p:nvSpPr>
          <p:cNvPr id="12" name="Rectangle 11">
            <a:extLst>
              <a:ext uri="{FF2B5EF4-FFF2-40B4-BE49-F238E27FC236}">
                <a16:creationId xmlns:a16="http://schemas.microsoft.com/office/drawing/2014/main" id="{D96300AC-DEB9-3044-81D0-23AD7C7E3554}"/>
              </a:ext>
            </a:extLst>
          </p:cNvPr>
          <p:cNvSpPr/>
          <p:nvPr userDrawn="1"/>
        </p:nvSpPr>
        <p:spPr>
          <a:xfrm>
            <a:off x="0" y="0"/>
            <a:ext cx="12192000" cy="3548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E789B2-1916-394B-9EA5-F73B1C32A2B9}"/>
              </a:ext>
            </a:extLst>
          </p:cNvPr>
          <p:cNvSpPr txBox="1"/>
          <p:nvPr userDrawn="1"/>
        </p:nvSpPr>
        <p:spPr>
          <a:xfrm>
            <a:off x="2656114" y="16429"/>
            <a:ext cx="6879772" cy="307777"/>
          </a:xfrm>
          <a:prstGeom prst="rect">
            <a:avLst/>
          </a:prstGeom>
          <a:noFill/>
        </p:spPr>
        <p:txBody>
          <a:bodyPr wrap="square" rtlCol="0">
            <a:spAutoFit/>
          </a:bodyPr>
          <a:lstStyle/>
          <a:p>
            <a:pPr algn="ctr"/>
            <a:r>
              <a:rPr lang="en-US" sz="1400" b="1" spc="0" dirty="0">
                <a:solidFill>
                  <a:schemeClr val="bg1"/>
                </a:solidFill>
              </a:rPr>
              <a:t>THIS</a:t>
            </a:r>
            <a:r>
              <a:rPr lang="en-US" sz="1400" b="1" spc="0" baseline="0" dirty="0">
                <a:solidFill>
                  <a:schemeClr val="bg1"/>
                </a:solidFill>
              </a:rPr>
              <a:t> SLIDE IS FOR REFERENCE AND MARKETING’S USE ONLY. DELETE AFTER READING.</a:t>
            </a:r>
            <a:endParaRPr lang="en-US" sz="1400" b="1" spc="0" dirty="0">
              <a:solidFill>
                <a:schemeClr val="bg1"/>
              </a:solidFill>
            </a:endParaRPr>
          </a:p>
        </p:txBody>
      </p:sp>
    </p:spTree>
    <p:extLst>
      <p:ext uri="{BB962C8B-B14F-4D97-AF65-F5344CB8AC3E}">
        <p14:creationId xmlns:p14="http://schemas.microsoft.com/office/powerpoint/2010/main" val="6550478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Marketing Only] Version #">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97843C1-3CF5-284B-A3EE-1A05278318DB}"/>
              </a:ext>
            </a:extLst>
          </p:cNvPr>
          <p:cNvSpPr/>
          <p:nvPr userDrawn="1"/>
        </p:nvSpPr>
        <p:spPr>
          <a:xfrm>
            <a:off x="0" y="16429"/>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61A423A0-189A-F04C-9344-5785909B45E9}"/>
              </a:ext>
            </a:extLst>
          </p:cNvPr>
          <p:cNvPicPr>
            <a:picLocks noChangeAspect="1"/>
          </p:cNvPicPr>
          <p:nvPr userDrawn="1"/>
        </p:nvPicPr>
        <p:blipFill rotWithShape="1">
          <a:blip r:embed="rId2" cstate="email">
            <a:duotone>
              <a:prstClr val="black"/>
              <a:schemeClr val="accent1">
                <a:tint val="45000"/>
                <a:satMod val="400000"/>
              </a:schemeClr>
            </a:duotone>
            <a:alphaModFix amt="8000"/>
            <a:extLst>
              <a:ext uri="{BEBA8EAE-BF5A-486C-A8C5-ECC9F3942E4B}">
                <a14:imgProps xmlns:a14="http://schemas.microsoft.com/office/drawing/2010/main">
                  <a14:imgLayer r:embed="rId3">
                    <a14:imgEffect>
                      <a14:colorTemperature colorTemp="11500"/>
                    </a14:imgEffect>
                    <a14:imgEffect>
                      <a14:saturation sat="157000"/>
                    </a14:imgEffect>
                    <a14:imgEffect>
                      <a14:brightnessContrast contrast="-43000"/>
                    </a14:imgEffect>
                  </a14:imgLayer>
                </a14:imgProps>
              </a:ext>
              <a:ext uri="{28A0092B-C50C-407E-A947-70E740481C1C}">
                <a14:useLocalDpi xmlns:a14="http://schemas.microsoft.com/office/drawing/2010/main"/>
              </a:ext>
            </a:extLst>
          </a:blip>
          <a:srcRect l="-20029" t="12656" r="6660" b="12656"/>
          <a:stretch/>
        </p:blipFill>
        <p:spPr>
          <a:xfrm>
            <a:off x="1" y="36082"/>
            <a:ext cx="12191999" cy="6853656"/>
          </a:xfrm>
          <a:prstGeom prst="rect">
            <a:avLst/>
          </a:prstGeom>
        </p:spPr>
      </p:pic>
      <p:sp>
        <p:nvSpPr>
          <p:cNvPr id="4" name="Title 6"/>
          <p:cNvSpPr>
            <a:spLocks noGrp="1"/>
          </p:cNvSpPr>
          <p:nvPr>
            <p:ph type="title" hasCustomPrompt="1"/>
          </p:nvPr>
        </p:nvSpPr>
        <p:spPr>
          <a:xfrm>
            <a:off x="585788" y="2286420"/>
            <a:ext cx="10946364" cy="863996"/>
          </a:xfrm>
          <a:prstGeom prst="rect">
            <a:avLst/>
          </a:prstGeom>
        </p:spPr>
        <p:txBody>
          <a:bodyPr/>
          <a:lstStyle>
            <a:lvl1pPr>
              <a:defRPr sz="5000" b="1" baseline="0">
                <a:solidFill>
                  <a:schemeClr val="bg1"/>
                </a:solidFill>
              </a:defRPr>
            </a:lvl1pPr>
          </a:lstStyle>
          <a:p>
            <a:r>
              <a:rPr lang="en-US" dirty="0"/>
              <a:t>Version Notes</a:t>
            </a:r>
          </a:p>
        </p:txBody>
      </p:sp>
      <p:sp>
        <p:nvSpPr>
          <p:cNvPr id="5" name="Rectangle 4"/>
          <p:cNvSpPr/>
          <p:nvPr userDrawn="1"/>
        </p:nvSpPr>
        <p:spPr>
          <a:xfrm>
            <a:off x="698243" y="3150416"/>
            <a:ext cx="682690" cy="457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C29966D-5C99-EF47-A724-9C4AA4504DBC}"/>
              </a:ext>
            </a:extLst>
          </p:cNvPr>
          <p:cNvSpPr/>
          <p:nvPr userDrawn="1"/>
        </p:nvSpPr>
        <p:spPr>
          <a:xfrm>
            <a:off x="0" y="0"/>
            <a:ext cx="12192000" cy="35482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BB50530-88CC-7749-90A8-0FE1A2353330}"/>
              </a:ext>
            </a:extLst>
          </p:cNvPr>
          <p:cNvSpPr txBox="1"/>
          <p:nvPr userDrawn="1"/>
        </p:nvSpPr>
        <p:spPr>
          <a:xfrm>
            <a:off x="2656114" y="16429"/>
            <a:ext cx="6879772" cy="307777"/>
          </a:xfrm>
          <a:prstGeom prst="rect">
            <a:avLst/>
          </a:prstGeom>
          <a:noFill/>
        </p:spPr>
        <p:txBody>
          <a:bodyPr wrap="square" rtlCol="0">
            <a:spAutoFit/>
          </a:bodyPr>
          <a:lstStyle/>
          <a:p>
            <a:pPr algn="ctr"/>
            <a:r>
              <a:rPr lang="en-US" sz="1400" b="1" spc="0" dirty="0">
                <a:solidFill>
                  <a:schemeClr val="bg1"/>
                </a:solidFill>
              </a:rPr>
              <a:t>THIS</a:t>
            </a:r>
            <a:r>
              <a:rPr lang="en-US" sz="1400" b="1" spc="0" baseline="0" dirty="0">
                <a:solidFill>
                  <a:schemeClr val="bg1"/>
                </a:solidFill>
              </a:rPr>
              <a:t> SLIDE IS FOR REFERENCE AND MARKETING’S USE ONLY. DELETE AFTER READING.</a:t>
            </a:r>
            <a:endParaRPr lang="en-US" sz="1400" b="1" spc="0" dirty="0">
              <a:solidFill>
                <a:schemeClr val="bg1"/>
              </a:solidFill>
            </a:endParaRPr>
          </a:p>
        </p:txBody>
      </p:sp>
      <p:sp>
        <p:nvSpPr>
          <p:cNvPr id="10" name="Subtitle 2">
            <a:extLst>
              <a:ext uri="{FF2B5EF4-FFF2-40B4-BE49-F238E27FC236}">
                <a16:creationId xmlns:a16="http://schemas.microsoft.com/office/drawing/2014/main" id="{28514FA5-DA97-4040-AC97-51837FA638DE}"/>
              </a:ext>
            </a:extLst>
          </p:cNvPr>
          <p:cNvSpPr>
            <a:spLocks noGrp="1"/>
          </p:cNvSpPr>
          <p:nvPr>
            <p:ph type="subTitle" idx="1" hasCustomPrompt="1"/>
          </p:nvPr>
        </p:nvSpPr>
        <p:spPr>
          <a:xfrm>
            <a:off x="586272" y="4137124"/>
            <a:ext cx="10945879" cy="2129386"/>
          </a:xfrm>
          <a:prstGeom prst="rect">
            <a:avLst/>
          </a:prstGeom>
        </p:spPr>
        <p:txBody>
          <a:bodyPr>
            <a:normAutofit/>
          </a:bodyPr>
          <a:lstStyle>
            <a:lvl1pPr marL="285750" indent="-285750" algn="l">
              <a:buFont typeface="Arial" panose="020B0604020202020204" pitchFamily="34" charset="0"/>
              <a:buChar char="•"/>
              <a:defRPr sz="1600" b="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[Description]</a:t>
            </a:r>
          </a:p>
        </p:txBody>
      </p:sp>
    </p:spTree>
    <p:extLst>
      <p:ext uri="{BB962C8B-B14F-4D97-AF65-F5344CB8AC3E}">
        <p14:creationId xmlns:p14="http://schemas.microsoft.com/office/powerpoint/2010/main" val="3743411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1 line), Subtitle (2 lin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8610A29-F6D4-8B44-BCF3-72D40C3C5AC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902836" y="3429001"/>
            <a:ext cx="10199171" cy="885910"/>
          </a:xfrm>
        </p:spPr>
        <p:txBody>
          <a:bodyPr anchor="b">
            <a:normAutofit/>
          </a:bodyPr>
          <a:lstStyle>
            <a:lvl1pPr algn="l">
              <a:defRPr sz="5000" b="0" baseline="0">
                <a:solidFill>
                  <a:schemeClr val="bg1"/>
                </a:solidFill>
                <a:latin typeface="+mn-lt"/>
              </a:defRPr>
            </a:lvl1pPr>
          </a:lstStyle>
          <a:p>
            <a:r>
              <a:rPr lang="en-US" dirty="0"/>
              <a:t>Brief, Concise Title (1 line, 50pt)</a:t>
            </a:r>
          </a:p>
        </p:txBody>
      </p:sp>
      <p:sp>
        <p:nvSpPr>
          <p:cNvPr id="3" name="Subtitle 2"/>
          <p:cNvSpPr>
            <a:spLocks noGrp="1"/>
          </p:cNvSpPr>
          <p:nvPr>
            <p:ph type="subTitle" idx="1" hasCustomPrompt="1"/>
          </p:nvPr>
        </p:nvSpPr>
        <p:spPr>
          <a:xfrm>
            <a:off x="902836" y="6206888"/>
            <a:ext cx="5205483" cy="295836"/>
          </a:xfrm>
        </p:spPr>
        <p:txBody>
          <a:bodyPr/>
          <a:lstStyle>
            <a:lvl1pPr marL="0" indent="0" algn="l">
              <a:buNone/>
              <a:defRPr sz="1600" baseline="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MARKETING MASCOT (16pt)</a:t>
            </a:r>
          </a:p>
        </p:txBody>
      </p:sp>
      <p:sp>
        <p:nvSpPr>
          <p:cNvPr id="10" name="Footer Placeholder 1"/>
          <p:cNvSpPr>
            <a:spLocks noGrp="1"/>
          </p:cNvSpPr>
          <p:nvPr>
            <p:ph type="ftr" sz="quarter" idx="10"/>
          </p:nvPr>
        </p:nvSpPr>
        <p:spPr>
          <a:xfrm>
            <a:off x="7989438" y="5541278"/>
            <a:ext cx="4114800" cy="105671"/>
          </a:xfrm>
        </p:spPr>
        <p:txBody>
          <a:bodyPr/>
          <a:lstStyle/>
          <a:p>
            <a:r>
              <a:rPr lang="en-US" dirty="0"/>
              <a:t>©2020 Real-Time Innovations, Inc.</a:t>
            </a:r>
          </a:p>
        </p:txBody>
      </p:sp>
      <p:sp>
        <p:nvSpPr>
          <p:cNvPr id="33" name="Text Placeholder 31">
            <a:extLst>
              <a:ext uri="{FF2B5EF4-FFF2-40B4-BE49-F238E27FC236}">
                <a16:creationId xmlns:a16="http://schemas.microsoft.com/office/drawing/2014/main" id="{E06CCF5B-2280-DF46-BAFA-E1E8945D3172}"/>
              </a:ext>
            </a:extLst>
          </p:cNvPr>
          <p:cNvSpPr>
            <a:spLocks noGrp="1"/>
          </p:cNvSpPr>
          <p:nvPr>
            <p:ph type="body" sz="quarter" idx="11" hasCustomPrompt="1"/>
          </p:nvPr>
        </p:nvSpPr>
        <p:spPr>
          <a:xfrm>
            <a:off x="902836" y="5751619"/>
            <a:ext cx="5205483" cy="45039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r>
              <a:rPr lang="en-US" sz="3200" dirty="0"/>
              <a:t>Artie </a:t>
            </a:r>
            <a:r>
              <a:rPr lang="en-US" sz="3200" dirty="0" err="1"/>
              <a:t>Connextington</a:t>
            </a:r>
            <a:r>
              <a:rPr lang="en-US" sz="3200" dirty="0"/>
              <a:t> (30pt)</a:t>
            </a:r>
          </a:p>
        </p:txBody>
      </p:sp>
      <p:sp>
        <p:nvSpPr>
          <p:cNvPr id="5" name="Text Placeholder 4">
            <a:extLst>
              <a:ext uri="{FF2B5EF4-FFF2-40B4-BE49-F238E27FC236}">
                <a16:creationId xmlns:a16="http://schemas.microsoft.com/office/drawing/2014/main" id="{78F8E9A1-C053-F046-A172-B801E47927BD}"/>
              </a:ext>
            </a:extLst>
          </p:cNvPr>
          <p:cNvSpPr>
            <a:spLocks noGrp="1"/>
          </p:cNvSpPr>
          <p:nvPr>
            <p:ph type="body" sz="quarter" idx="12" hasCustomPrompt="1"/>
          </p:nvPr>
        </p:nvSpPr>
        <p:spPr>
          <a:xfrm>
            <a:off x="903288" y="4330227"/>
            <a:ext cx="10198719" cy="768547"/>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lang="en-US" sz="2600" smtClean="0">
                <a:solidFill>
                  <a:schemeClr val="bg1"/>
                </a:solidFill>
                <a:effectLst/>
              </a:defRPr>
            </a:lvl1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dirty="0">
                <a:effectLst/>
                <a:latin typeface="Calibri" panose="020F0502020204030204" pitchFamily="34" charset="0"/>
              </a:rPr>
              <a:t>SUBTITLE TO ADD DESCRIPTION TO SUPPORT TITLE</a:t>
            </a:r>
            <a:r>
              <a:rPr lang="en-US" dirty="0"/>
              <a:t> THAT SHOULD BE NO LONGER THAN TWO LINES (2 lines, 26pt)</a:t>
            </a:r>
          </a:p>
        </p:txBody>
      </p:sp>
    </p:spTree>
    <p:extLst>
      <p:ext uri="{BB962C8B-B14F-4D97-AF65-F5344CB8AC3E}">
        <p14:creationId xmlns:p14="http://schemas.microsoft.com/office/powerpoint/2010/main" val="1543583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2 lin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D9E7BAD-FE64-984B-B4A1-F9BB52FB608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902836" y="3471333"/>
            <a:ext cx="10199171" cy="1627441"/>
          </a:xfrm>
        </p:spPr>
        <p:txBody>
          <a:bodyPr anchor="b">
            <a:normAutofit/>
          </a:bodyPr>
          <a:lstStyle>
            <a:lvl1pPr algn="l">
              <a:defRPr sz="5000" b="0" baseline="0">
                <a:solidFill>
                  <a:schemeClr val="bg1"/>
                </a:solidFill>
                <a:latin typeface="+mn-lt"/>
              </a:defRPr>
            </a:lvl1pPr>
          </a:lstStyle>
          <a:p>
            <a:r>
              <a:rPr lang="en-US" dirty="0"/>
              <a:t>Brief, Concise Title That May Span</a:t>
            </a:r>
            <a:br>
              <a:rPr lang="en-US" dirty="0"/>
            </a:br>
            <a:r>
              <a:rPr lang="en-US" dirty="0"/>
              <a:t>to Two Lines (2 line, 50pt)</a:t>
            </a:r>
          </a:p>
        </p:txBody>
      </p:sp>
      <p:sp>
        <p:nvSpPr>
          <p:cNvPr id="3" name="Subtitle 2"/>
          <p:cNvSpPr>
            <a:spLocks noGrp="1"/>
          </p:cNvSpPr>
          <p:nvPr>
            <p:ph type="subTitle" idx="1" hasCustomPrompt="1"/>
          </p:nvPr>
        </p:nvSpPr>
        <p:spPr>
          <a:xfrm>
            <a:off x="902836" y="6206888"/>
            <a:ext cx="5205483" cy="295836"/>
          </a:xfrm>
        </p:spPr>
        <p:txBody>
          <a:bodyPr/>
          <a:lstStyle>
            <a:lvl1pPr marL="0" indent="0" algn="l">
              <a:buNone/>
              <a:defRPr sz="1600" baseline="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MARKETING MASCOT (16pt)</a:t>
            </a:r>
          </a:p>
        </p:txBody>
      </p:sp>
      <p:sp>
        <p:nvSpPr>
          <p:cNvPr id="10" name="Footer Placeholder 1"/>
          <p:cNvSpPr>
            <a:spLocks noGrp="1"/>
          </p:cNvSpPr>
          <p:nvPr>
            <p:ph type="ftr" sz="quarter" idx="10"/>
          </p:nvPr>
        </p:nvSpPr>
        <p:spPr>
          <a:xfrm>
            <a:off x="7989438" y="5541278"/>
            <a:ext cx="4114800" cy="105671"/>
          </a:xfrm>
        </p:spPr>
        <p:txBody>
          <a:bodyPr/>
          <a:lstStyle/>
          <a:p>
            <a:r>
              <a:rPr lang="en-US" dirty="0"/>
              <a:t>©2020 Real-Time Innovations, Inc.</a:t>
            </a:r>
          </a:p>
        </p:txBody>
      </p:sp>
      <p:sp>
        <p:nvSpPr>
          <p:cNvPr id="33" name="Text Placeholder 31">
            <a:extLst>
              <a:ext uri="{FF2B5EF4-FFF2-40B4-BE49-F238E27FC236}">
                <a16:creationId xmlns:a16="http://schemas.microsoft.com/office/drawing/2014/main" id="{E06CCF5B-2280-DF46-BAFA-E1E8945D3172}"/>
              </a:ext>
            </a:extLst>
          </p:cNvPr>
          <p:cNvSpPr>
            <a:spLocks noGrp="1"/>
          </p:cNvSpPr>
          <p:nvPr>
            <p:ph type="body" sz="quarter" idx="11" hasCustomPrompt="1"/>
          </p:nvPr>
        </p:nvSpPr>
        <p:spPr>
          <a:xfrm>
            <a:off x="902836" y="5751619"/>
            <a:ext cx="5205483" cy="45039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r>
              <a:rPr lang="en-US" sz="3200" dirty="0"/>
              <a:t>Artie </a:t>
            </a:r>
            <a:r>
              <a:rPr lang="en-US" sz="3200" dirty="0" err="1"/>
              <a:t>Connextington</a:t>
            </a:r>
            <a:r>
              <a:rPr lang="en-US" sz="3200" dirty="0"/>
              <a:t> (30pt)</a:t>
            </a:r>
          </a:p>
        </p:txBody>
      </p:sp>
    </p:spTree>
    <p:extLst>
      <p:ext uri="{BB962C8B-B14F-4D97-AF65-F5344CB8AC3E}">
        <p14:creationId xmlns:p14="http://schemas.microsoft.com/office/powerpoint/2010/main" val="3251405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2 line), Subtitle (1 lin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FE2E45D-1132-3B42-BD1D-A6771B6976D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902836" y="3141133"/>
            <a:ext cx="10199171" cy="1598213"/>
          </a:xfrm>
        </p:spPr>
        <p:txBody>
          <a:bodyPr anchor="b">
            <a:normAutofit/>
          </a:bodyPr>
          <a:lstStyle>
            <a:lvl1pPr algn="l">
              <a:defRPr sz="5000" b="0" baseline="0">
                <a:solidFill>
                  <a:schemeClr val="bg1"/>
                </a:solidFill>
                <a:latin typeface="+mn-lt"/>
              </a:defRPr>
            </a:lvl1pPr>
          </a:lstStyle>
          <a:p>
            <a:r>
              <a:rPr lang="en-US" dirty="0"/>
              <a:t>Brief, Concise Title That May Span</a:t>
            </a:r>
            <a:br>
              <a:rPr lang="en-US" dirty="0"/>
            </a:br>
            <a:r>
              <a:rPr lang="en-US" dirty="0"/>
              <a:t>to Two Lines (2 line, 50pt)</a:t>
            </a:r>
          </a:p>
        </p:txBody>
      </p:sp>
      <p:sp>
        <p:nvSpPr>
          <p:cNvPr id="3" name="Subtitle 2"/>
          <p:cNvSpPr>
            <a:spLocks noGrp="1"/>
          </p:cNvSpPr>
          <p:nvPr>
            <p:ph type="subTitle" idx="1" hasCustomPrompt="1"/>
          </p:nvPr>
        </p:nvSpPr>
        <p:spPr>
          <a:xfrm>
            <a:off x="902836" y="6206888"/>
            <a:ext cx="5205483" cy="295836"/>
          </a:xfrm>
        </p:spPr>
        <p:txBody>
          <a:bodyPr/>
          <a:lstStyle>
            <a:lvl1pPr marL="0" indent="0" algn="l">
              <a:buNone/>
              <a:defRPr sz="1600" baseline="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MARKETING MASCOT (16pt)</a:t>
            </a:r>
          </a:p>
        </p:txBody>
      </p:sp>
      <p:sp>
        <p:nvSpPr>
          <p:cNvPr id="10" name="Footer Placeholder 1"/>
          <p:cNvSpPr>
            <a:spLocks noGrp="1"/>
          </p:cNvSpPr>
          <p:nvPr>
            <p:ph type="ftr" sz="quarter" idx="10"/>
          </p:nvPr>
        </p:nvSpPr>
        <p:spPr>
          <a:xfrm>
            <a:off x="7989438" y="5541278"/>
            <a:ext cx="4114800" cy="105671"/>
          </a:xfrm>
        </p:spPr>
        <p:txBody>
          <a:bodyPr/>
          <a:lstStyle/>
          <a:p>
            <a:r>
              <a:rPr lang="en-US" dirty="0"/>
              <a:t>©2020 Real-Time Innovations, Inc.</a:t>
            </a:r>
          </a:p>
        </p:txBody>
      </p:sp>
      <p:sp>
        <p:nvSpPr>
          <p:cNvPr id="33" name="Text Placeholder 31">
            <a:extLst>
              <a:ext uri="{FF2B5EF4-FFF2-40B4-BE49-F238E27FC236}">
                <a16:creationId xmlns:a16="http://schemas.microsoft.com/office/drawing/2014/main" id="{E06CCF5B-2280-DF46-BAFA-E1E8945D3172}"/>
              </a:ext>
            </a:extLst>
          </p:cNvPr>
          <p:cNvSpPr>
            <a:spLocks noGrp="1"/>
          </p:cNvSpPr>
          <p:nvPr>
            <p:ph type="body" sz="quarter" idx="11" hasCustomPrompt="1"/>
          </p:nvPr>
        </p:nvSpPr>
        <p:spPr>
          <a:xfrm>
            <a:off x="902836" y="5751619"/>
            <a:ext cx="5205483" cy="45039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r>
              <a:rPr lang="en-US" sz="3200" dirty="0"/>
              <a:t>Artie </a:t>
            </a:r>
            <a:r>
              <a:rPr lang="en-US" sz="3200" dirty="0" err="1"/>
              <a:t>Connextington</a:t>
            </a:r>
            <a:r>
              <a:rPr lang="en-US" sz="3200" dirty="0"/>
              <a:t> (30pt)</a:t>
            </a:r>
          </a:p>
        </p:txBody>
      </p:sp>
      <p:sp>
        <p:nvSpPr>
          <p:cNvPr id="8" name="Text Placeholder 4">
            <a:extLst>
              <a:ext uri="{FF2B5EF4-FFF2-40B4-BE49-F238E27FC236}">
                <a16:creationId xmlns:a16="http://schemas.microsoft.com/office/drawing/2014/main" id="{63572A4A-F58F-0E4E-A2D6-A645B6650747}"/>
              </a:ext>
            </a:extLst>
          </p:cNvPr>
          <p:cNvSpPr>
            <a:spLocks noGrp="1"/>
          </p:cNvSpPr>
          <p:nvPr>
            <p:ph type="body" sz="quarter" idx="12" hasCustomPrompt="1"/>
          </p:nvPr>
        </p:nvSpPr>
        <p:spPr>
          <a:xfrm>
            <a:off x="903288" y="4744218"/>
            <a:ext cx="10198719" cy="354556"/>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lang="en-US" sz="2600" smtClean="0">
                <a:solidFill>
                  <a:schemeClr val="bg1"/>
                </a:solidFill>
                <a:effectLst/>
              </a:defRPr>
            </a:lvl1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dirty="0">
                <a:effectLst/>
                <a:latin typeface="Calibri" panose="020F0502020204030204" pitchFamily="34" charset="0"/>
              </a:rPr>
              <a:t>SUBTITLE TO ADD DESCRIPTION TO SUPPORT TITLE </a:t>
            </a:r>
            <a:r>
              <a:rPr lang="en-US" dirty="0"/>
              <a:t>(1 line, 26pt)</a:t>
            </a:r>
          </a:p>
        </p:txBody>
      </p:sp>
    </p:spTree>
    <p:extLst>
      <p:ext uri="{BB962C8B-B14F-4D97-AF65-F5344CB8AC3E}">
        <p14:creationId xmlns:p14="http://schemas.microsoft.com/office/powerpoint/2010/main" val="1559108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2 line), Subtitle (2 line)">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DA5DED3-9AFE-094C-B113-E9688728EF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hasCustomPrompt="1"/>
          </p:nvPr>
        </p:nvSpPr>
        <p:spPr>
          <a:xfrm>
            <a:off x="902836" y="2709334"/>
            <a:ext cx="10199171" cy="1616022"/>
          </a:xfrm>
        </p:spPr>
        <p:txBody>
          <a:bodyPr anchor="b">
            <a:normAutofit/>
          </a:bodyPr>
          <a:lstStyle>
            <a:lvl1pPr algn="l">
              <a:defRPr sz="5000" b="0" baseline="0">
                <a:solidFill>
                  <a:schemeClr val="bg1"/>
                </a:solidFill>
                <a:latin typeface="+mn-lt"/>
              </a:defRPr>
            </a:lvl1pPr>
          </a:lstStyle>
          <a:p>
            <a:r>
              <a:rPr lang="en-US" dirty="0"/>
              <a:t>Brief, Concise Title That May Span</a:t>
            </a:r>
            <a:br>
              <a:rPr lang="en-US" dirty="0"/>
            </a:br>
            <a:r>
              <a:rPr lang="en-US" dirty="0"/>
              <a:t>to Two Lines (2 line, 50pt)</a:t>
            </a:r>
          </a:p>
        </p:txBody>
      </p:sp>
      <p:sp>
        <p:nvSpPr>
          <p:cNvPr id="3" name="Subtitle 2"/>
          <p:cNvSpPr>
            <a:spLocks noGrp="1"/>
          </p:cNvSpPr>
          <p:nvPr>
            <p:ph type="subTitle" idx="1" hasCustomPrompt="1"/>
          </p:nvPr>
        </p:nvSpPr>
        <p:spPr>
          <a:xfrm>
            <a:off x="902836" y="6206888"/>
            <a:ext cx="5205483" cy="295836"/>
          </a:xfrm>
        </p:spPr>
        <p:txBody>
          <a:bodyPr/>
          <a:lstStyle>
            <a:lvl1pPr marL="0" indent="0" algn="l">
              <a:buNone/>
              <a:defRPr sz="1600" baseline="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MARKETING MASCOT (16pt)</a:t>
            </a:r>
          </a:p>
        </p:txBody>
      </p:sp>
      <p:sp>
        <p:nvSpPr>
          <p:cNvPr id="10" name="Footer Placeholder 1"/>
          <p:cNvSpPr>
            <a:spLocks noGrp="1"/>
          </p:cNvSpPr>
          <p:nvPr>
            <p:ph type="ftr" sz="quarter" idx="10"/>
          </p:nvPr>
        </p:nvSpPr>
        <p:spPr>
          <a:xfrm>
            <a:off x="7989438" y="5541278"/>
            <a:ext cx="4114800" cy="105671"/>
          </a:xfrm>
        </p:spPr>
        <p:txBody>
          <a:bodyPr/>
          <a:lstStyle/>
          <a:p>
            <a:r>
              <a:rPr lang="en-US" dirty="0"/>
              <a:t>©2020 Real-Time Innovations, Inc.</a:t>
            </a:r>
          </a:p>
        </p:txBody>
      </p:sp>
      <p:sp>
        <p:nvSpPr>
          <p:cNvPr id="33" name="Text Placeholder 31">
            <a:extLst>
              <a:ext uri="{FF2B5EF4-FFF2-40B4-BE49-F238E27FC236}">
                <a16:creationId xmlns:a16="http://schemas.microsoft.com/office/drawing/2014/main" id="{E06CCF5B-2280-DF46-BAFA-E1E8945D3172}"/>
              </a:ext>
            </a:extLst>
          </p:cNvPr>
          <p:cNvSpPr>
            <a:spLocks noGrp="1"/>
          </p:cNvSpPr>
          <p:nvPr>
            <p:ph type="body" sz="quarter" idx="11" hasCustomPrompt="1"/>
          </p:nvPr>
        </p:nvSpPr>
        <p:spPr>
          <a:xfrm>
            <a:off x="902836" y="5751619"/>
            <a:ext cx="5205483" cy="450397"/>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r>
              <a:rPr lang="en-US" sz="3200" dirty="0"/>
              <a:t>Artie </a:t>
            </a:r>
            <a:r>
              <a:rPr lang="en-US" sz="3200" dirty="0" err="1"/>
              <a:t>Connextington</a:t>
            </a:r>
            <a:r>
              <a:rPr lang="en-US" sz="3200" dirty="0"/>
              <a:t> (30pt)</a:t>
            </a:r>
          </a:p>
        </p:txBody>
      </p:sp>
      <p:sp>
        <p:nvSpPr>
          <p:cNvPr id="11" name="Text Placeholder 4">
            <a:extLst>
              <a:ext uri="{FF2B5EF4-FFF2-40B4-BE49-F238E27FC236}">
                <a16:creationId xmlns:a16="http://schemas.microsoft.com/office/drawing/2014/main" id="{B78E558E-6544-3B43-94AE-23A9F46D60C5}"/>
              </a:ext>
            </a:extLst>
          </p:cNvPr>
          <p:cNvSpPr>
            <a:spLocks noGrp="1"/>
          </p:cNvSpPr>
          <p:nvPr>
            <p:ph type="body" sz="quarter" idx="13" hasCustomPrompt="1"/>
          </p:nvPr>
        </p:nvSpPr>
        <p:spPr>
          <a:xfrm>
            <a:off x="903288" y="4330227"/>
            <a:ext cx="10198719" cy="768547"/>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lang="en-US" sz="2600" smtClean="0">
                <a:solidFill>
                  <a:schemeClr val="bg1"/>
                </a:solidFill>
                <a:effectLst/>
              </a:defRPr>
            </a:lvl1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dirty="0">
                <a:effectLst/>
                <a:latin typeface="Calibri" panose="020F0502020204030204" pitchFamily="34" charset="0"/>
              </a:rPr>
              <a:t>SUBTITLE TO ADD DESCRIPTION TO SUPPORT TITLE</a:t>
            </a:r>
            <a:r>
              <a:rPr lang="en-US" dirty="0"/>
              <a:t> THAT SHOULD </a:t>
            </a:r>
            <a:br>
              <a:rPr lang="en-US" dirty="0"/>
            </a:br>
            <a:r>
              <a:rPr lang="en-US" dirty="0"/>
              <a:t>BE NO LONGER THAN TWO LINES (2 lines, 26pt)</a:t>
            </a:r>
          </a:p>
        </p:txBody>
      </p:sp>
    </p:spTree>
    <p:extLst>
      <p:ext uri="{BB962C8B-B14F-4D97-AF65-F5344CB8AC3E}">
        <p14:creationId xmlns:p14="http://schemas.microsoft.com/office/powerpoint/2010/main" val="29074437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1-Line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402333"/>
            <a:ext cx="10515600" cy="651052"/>
          </a:xfrm>
        </p:spPr>
        <p:txBody>
          <a:bodyPr anchor="b"/>
          <a:lstStyle>
            <a:lvl1pPr>
              <a:defRPr b="1" baseline="0">
                <a:solidFill>
                  <a:schemeClr val="tx1">
                    <a:lumMod val="75000"/>
                    <a:lumOff val="25000"/>
                  </a:schemeClr>
                </a:solidFill>
              </a:defRPr>
            </a:lvl1pPr>
          </a:lstStyle>
          <a:p>
            <a:r>
              <a:rPr lang="en-US" dirty="0"/>
              <a:t>Title (1 line)</a:t>
            </a:r>
          </a:p>
        </p:txBody>
      </p:sp>
      <p:sp>
        <p:nvSpPr>
          <p:cNvPr id="3" name="Content Placeholder 2"/>
          <p:cNvSpPr>
            <a:spLocks noGrp="1"/>
          </p:cNvSpPr>
          <p:nvPr>
            <p:ph idx="1"/>
          </p:nvPr>
        </p:nvSpPr>
        <p:spPr>
          <a:xfrm>
            <a:off x="838200" y="1498387"/>
            <a:ext cx="10515600" cy="4507390"/>
          </a:xfrm>
        </p:spPr>
        <p:txBody>
          <a:bodyPr>
            <a:normAutofit/>
          </a:bodyPr>
          <a:lstStyle>
            <a:lvl1pPr>
              <a:defRPr sz="3200">
                <a:solidFill>
                  <a:schemeClr val="tx1">
                    <a:lumMod val="75000"/>
                    <a:lumOff val="25000"/>
                  </a:schemeClr>
                </a:solidFill>
              </a:defRPr>
            </a:lvl1pPr>
            <a:lvl2pPr>
              <a:defRPr sz="2800">
                <a:solidFill>
                  <a:schemeClr val="tx1">
                    <a:lumMod val="75000"/>
                    <a:lumOff val="25000"/>
                  </a:schemeClr>
                </a:solidFill>
              </a:defRPr>
            </a:lvl2pPr>
            <a:lvl3pPr>
              <a:defRPr sz="2400">
                <a:solidFill>
                  <a:schemeClr val="tx1">
                    <a:lumMod val="75000"/>
                    <a:lumOff val="25000"/>
                  </a:schemeClr>
                </a:solidFill>
              </a:defRPr>
            </a:lvl3pPr>
            <a:lvl4pPr>
              <a:defRPr sz="2000">
                <a:solidFill>
                  <a:schemeClr val="tx1">
                    <a:lumMod val="75000"/>
                    <a:lumOff val="25000"/>
                  </a:schemeClr>
                </a:solidFill>
              </a:defRPr>
            </a:lvl4pPr>
            <a:lvl5pPr>
              <a:defRPr sz="2000">
                <a:solidFill>
                  <a:schemeClr val="tx1">
                    <a:lumMod val="75000"/>
                    <a:lumOff val="25000"/>
                  </a:schemeClr>
                </a:solidFill>
              </a:defRPr>
            </a:lvl5pPr>
            <a:lvl6pPr>
              <a:defRPr baseline="0">
                <a:solidFill>
                  <a:schemeClr val="tx2"/>
                </a:solidFill>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960592" y="1051295"/>
            <a:ext cx="564777" cy="45719"/>
          </a:xfrm>
          <a:prstGeom prst="rect">
            <a:avLst/>
          </a:prstGeom>
          <a:solidFill>
            <a:srgbClr val="EC8B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6" name="Footer Placeholder 1"/>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2610034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2-Line 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8200" y="369083"/>
            <a:ext cx="10515600" cy="940339"/>
          </a:xfrm>
        </p:spPr>
        <p:txBody>
          <a:bodyPr anchor="t">
            <a:normAutofit/>
          </a:bodyPr>
          <a:lstStyle>
            <a:lvl1pPr>
              <a:defRPr sz="3500" b="1" baseline="0">
                <a:solidFill>
                  <a:schemeClr val="tx1">
                    <a:lumMod val="75000"/>
                    <a:lumOff val="25000"/>
                  </a:schemeClr>
                </a:solidFill>
              </a:defRPr>
            </a:lvl1pPr>
          </a:lstStyle>
          <a:p>
            <a:r>
              <a:rPr lang="en-US" dirty="0"/>
              <a:t>Title: 1st line</a:t>
            </a:r>
            <a:br>
              <a:rPr lang="en-US" dirty="0"/>
            </a:br>
            <a:r>
              <a:rPr lang="en-US" dirty="0"/>
              <a:t>Title: 2nd line</a:t>
            </a:r>
          </a:p>
        </p:txBody>
      </p:sp>
      <p:sp>
        <p:nvSpPr>
          <p:cNvPr id="3" name="Content Placeholder 2"/>
          <p:cNvSpPr>
            <a:spLocks noGrp="1"/>
          </p:cNvSpPr>
          <p:nvPr>
            <p:ph idx="1"/>
          </p:nvPr>
        </p:nvSpPr>
        <p:spPr>
          <a:xfrm>
            <a:off x="838200" y="1893406"/>
            <a:ext cx="10515600" cy="4112371"/>
          </a:xfrm>
        </p:spPr>
        <p:txBody>
          <a:bodyPr>
            <a:normAutofit/>
          </a:bodyPr>
          <a:lstStyle>
            <a:lvl1pPr>
              <a:defRPr sz="3200">
                <a:solidFill>
                  <a:schemeClr val="tx1">
                    <a:lumMod val="75000"/>
                    <a:lumOff val="25000"/>
                  </a:schemeClr>
                </a:solidFill>
              </a:defRPr>
            </a:lvl1pPr>
            <a:lvl2pPr>
              <a:defRPr sz="2800">
                <a:solidFill>
                  <a:schemeClr val="tx1">
                    <a:lumMod val="75000"/>
                    <a:lumOff val="25000"/>
                  </a:schemeClr>
                </a:solidFill>
              </a:defRPr>
            </a:lvl2pPr>
            <a:lvl3pPr>
              <a:defRPr sz="2400">
                <a:solidFill>
                  <a:schemeClr val="tx1">
                    <a:lumMod val="75000"/>
                    <a:lumOff val="25000"/>
                  </a:schemeClr>
                </a:solidFill>
              </a:defRPr>
            </a:lvl3pPr>
            <a:lvl4pPr>
              <a:defRPr sz="2000">
                <a:solidFill>
                  <a:schemeClr val="tx1">
                    <a:lumMod val="75000"/>
                    <a:lumOff val="25000"/>
                  </a:schemeClr>
                </a:solidFill>
              </a:defRPr>
            </a:lvl4pPr>
            <a:lvl5pPr>
              <a:defRPr sz="2000">
                <a:solidFill>
                  <a:schemeClr val="tx1">
                    <a:lumMod val="75000"/>
                    <a:lumOff val="25000"/>
                  </a:schemeClr>
                </a:solidFill>
              </a:defRPr>
            </a:lvl5pPr>
            <a:lvl6pPr>
              <a:defRPr baseline="0">
                <a:solidFill>
                  <a:schemeClr val="tx2"/>
                </a:solidFill>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960592" y="1446314"/>
            <a:ext cx="564777" cy="45719"/>
          </a:xfrm>
          <a:prstGeom prst="rect">
            <a:avLst/>
          </a:prstGeom>
          <a:solidFill>
            <a:srgbClr val="EC8B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6" name="Footer Placeholder 1"/>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3926766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userDrawn="1"/>
        </p:nvSpPr>
        <p:spPr>
          <a:xfrm>
            <a:off x="257432" y="236518"/>
            <a:ext cx="11677135" cy="638844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004C97"/>
                </a:solidFill>
              </a:rPr>
              <a:t> </a:t>
            </a:r>
            <a:endParaRPr lang="en-US" dirty="0">
              <a:solidFill>
                <a:srgbClr val="004C97"/>
              </a:solidFill>
            </a:endParaRPr>
          </a:p>
        </p:txBody>
      </p:sp>
      <p:pic>
        <p:nvPicPr>
          <p:cNvPr id="13" name="Picture 12">
            <a:extLst>
              <a:ext uri="{FF2B5EF4-FFF2-40B4-BE49-F238E27FC236}">
                <a16:creationId xmlns:a16="http://schemas.microsoft.com/office/drawing/2014/main" id="{62857EC2-38D5-8B49-941C-9B633CAF1035}"/>
              </a:ext>
            </a:extLst>
          </p:cNvPr>
          <p:cNvPicPr>
            <a:picLocks noChangeAspect="1"/>
          </p:cNvPicPr>
          <p:nvPr userDrawn="1"/>
        </p:nvPicPr>
        <p:blipFill rotWithShape="1">
          <a:blip r:embed="rId2">
            <a:alphaModFix amt="50000"/>
            <a:extLst>
              <a:ext uri="{28A0092B-C50C-407E-A947-70E740481C1C}">
                <a14:useLocalDpi xmlns:a14="http://schemas.microsoft.com/office/drawing/2010/main" val="0"/>
              </a:ext>
            </a:extLst>
          </a:blip>
          <a:srcRect l="12578" t="23851" r="26541" b="13576"/>
          <a:stretch/>
        </p:blipFill>
        <p:spPr>
          <a:xfrm>
            <a:off x="3890471" y="236517"/>
            <a:ext cx="8044096" cy="6388444"/>
          </a:xfrm>
          <a:prstGeom prst="rect">
            <a:avLst/>
          </a:prstGeom>
        </p:spPr>
      </p:pic>
      <p:sp>
        <p:nvSpPr>
          <p:cNvPr id="2" name="Title 1"/>
          <p:cNvSpPr>
            <a:spLocks noGrp="1"/>
          </p:cNvSpPr>
          <p:nvPr>
            <p:ph type="title" hasCustomPrompt="1"/>
          </p:nvPr>
        </p:nvSpPr>
        <p:spPr>
          <a:xfrm>
            <a:off x="831850" y="1536193"/>
            <a:ext cx="10515600" cy="1826590"/>
          </a:xfrm>
        </p:spPr>
        <p:txBody>
          <a:bodyPr anchor="b"/>
          <a:lstStyle>
            <a:lvl1pPr>
              <a:defRPr sz="6000" baseline="0">
                <a:solidFill>
                  <a:schemeClr val="bg1"/>
                </a:solidFill>
              </a:defRPr>
            </a:lvl1pPr>
          </a:lstStyle>
          <a:p>
            <a:br>
              <a:rPr lang="en-US" dirty="0"/>
            </a:br>
            <a:r>
              <a:rPr lang="en-US" dirty="0"/>
              <a:t>Section Header here</a:t>
            </a:r>
          </a:p>
        </p:txBody>
      </p:sp>
      <p:sp>
        <p:nvSpPr>
          <p:cNvPr id="3" name="Text Placeholder 2"/>
          <p:cNvSpPr>
            <a:spLocks noGrp="1"/>
          </p:cNvSpPr>
          <p:nvPr>
            <p:ph type="body" idx="1" hasCustomPrompt="1"/>
          </p:nvPr>
        </p:nvSpPr>
        <p:spPr>
          <a:xfrm>
            <a:off x="831850" y="4062769"/>
            <a:ext cx="10515600" cy="1218805"/>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Subheading</a:t>
            </a:r>
          </a:p>
        </p:txBody>
      </p:sp>
      <p:sp>
        <p:nvSpPr>
          <p:cNvPr id="8" name="Rectangle 7"/>
          <p:cNvSpPr/>
          <p:nvPr userDrawn="1"/>
        </p:nvSpPr>
        <p:spPr>
          <a:xfrm>
            <a:off x="960592" y="3487257"/>
            <a:ext cx="564777" cy="45719"/>
          </a:xfrm>
          <a:prstGeom prst="rect">
            <a:avLst/>
          </a:prstGeom>
          <a:solidFill>
            <a:srgbClr val="EC8B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pic>
        <p:nvPicPr>
          <p:cNvPr id="12" name="Picture 11"/>
          <p:cNvPicPr>
            <a:picLocks noChangeAspect="1"/>
          </p:cNvPicPr>
          <p:nvPr userDrawn="1"/>
        </p:nvPicPr>
        <p:blipFill>
          <a:blip r:embed="rId3" cstate="email">
            <a:duotone>
              <a:schemeClr val="accent1">
                <a:shade val="45000"/>
                <a:satMod val="135000"/>
              </a:schemeClr>
              <a:prstClr val="white"/>
            </a:duotone>
            <a:extLst>
              <a:ext uri="{28A0092B-C50C-407E-A947-70E740481C1C}">
                <a14:useLocalDpi xmlns:a14="http://schemas.microsoft.com/office/drawing/2010/main"/>
              </a:ext>
            </a:extLst>
          </a:blip>
          <a:stretch>
            <a:fillRect/>
          </a:stretch>
        </p:blipFill>
        <p:spPr>
          <a:xfrm>
            <a:off x="11283518" y="6008172"/>
            <a:ext cx="424013" cy="390001"/>
          </a:xfrm>
          <a:prstGeom prst="rect">
            <a:avLst/>
          </a:prstGeom>
        </p:spPr>
      </p:pic>
      <p:sp>
        <p:nvSpPr>
          <p:cNvPr id="9" name="Footer Placeholder 1"/>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2861142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7432" y="236518"/>
            <a:ext cx="11677135" cy="6388443"/>
          </a:xfrm>
          <a:prstGeom prst="rect">
            <a:avLst/>
          </a:prstGeom>
          <a:solidFill>
            <a:srgbClr val="EDED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rgbClr val="000000">
                    <a:lumMod val="65000"/>
                    <a:lumOff val="35000"/>
                  </a:srgbClr>
                </a:solidFill>
              </a:rPr>
              <a:t> </a:t>
            </a:r>
            <a:endParaRPr lang="en-US" dirty="0">
              <a:solidFill>
                <a:srgbClr val="000000">
                  <a:lumMod val="65000"/>
                  <a:lumOff val="35000"/>
                </a:srgbClr>
              </a:solidFill>
            </a:endParaRPr>
          </a:p>
        </p:txBody>
      </p:sp>
      <p:sp>
        <p:nvSpPr>
          <p:cNvPr id="2" name="Title Placeholder 1"/>
          <p:cNvSpPr>
            <a:spLocks noGrp="1"/>
          </p:cNvSpPr>
          <p:nvPr>
            <p:ph type="title"/>
          </p:nvPr>
        </p:nvSpPr>
        <p:spPr>
          <a:xfrm>
            <a:off x="838200" y="626299"/>
            <a:ext cx="10515600" cy="8032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1801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p:cNvSpPr/>
          <p:nvPr userDrawn="1"/>
        </p:nvSpPr>
        <p:spPr>
          <a:xfrm>
            <a:off x="11154984" y="6525210"/>
            <a:ext cx="564777" cy="45719"/>
          </a:xfrm>
          <a:prstGeom prst="rect">
            <a:avLst/>
          </a:prstGeom>
          <a:solidFill>
            <a:srgbClr val="EC8B2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8" name="Footer Placeholder 7"/>
          <p:cNvSpPr>
            <a:spLocks noGrp="1"/>
          </p:cNvSpPr>
          <p:nvPr>
            <p:ph type="ftr" sz="quarter" idx="3"/>
          </p:nvPr>
        </p:nvSpPr>
        <p:spPr>
          <a:xfrm>
            <a:off x="7711584" y="6680688"/>
            <a:ext cx="4114800" cy="105671"/>
          </a:xfrm>
          <a:prstGeom prst="rect">
            <a:avLst/>
          </a:prstGeom>
        </p:spPr>
        <p:txBody>
          <a:bodyPr vert="horz" lIns="91440" tIns="45720" rIns="91440" bIns="45720" rtlCol="0" anchor="ctr"/>
          <a:lstStyle>
            <a:lvl1pPr algn="r">
              <a:defRPr sz="900">
                <a:solidFill>
                  <a:schemeClr val="bg1">
                    <a:lumMod val="65000"/>
                  </a:schemeClr>
                </a:solidFill>
              </a:defRPr>
            </a:lvl1pPr>
          </a:lstStyle>
          <a:p>
            <a:r>
              <a:rPr lang="en-US"/>
              <a:t>©2020 Real-Time Innovations, Inc.</a:t>
            </a:r>
            <a:endParaRPr lang="en-US" dirty="0"/>
          </a:p>
        </p:txBody>
      </p:sp>
      <p:pic>
        <p:nvPicPr>
          <p:cNvPr id="17" name="Picture 16"/>
          <p:cNvPicPr>
            <a:picLocks noChangeAspect="1"/>
          </p:cNvPicPr>
          <p:nvPr userDrawn="1"/>
        </p:nvPicPr>
        <p:blipFill>
          <a:blip r:embed="rId24">
            <a:extLst>
              <a:ext uri="{28A0092B-C50C-407E-A947-70E740481C1C}">
                <a14:useLocalDpi xmlns:a14="http://schemas.microsoft.com/office/drawing/2010/main"/>
              </a:ext>
            </a:extLst>
          </a:blip>
          <a:stretch>
            <a:fillRect/>
          </a:stretch>
        </p:blipFill>
        <p:spPr>
          <a:xfrm>
            <a:off x="11443922" y="6248366"/>
            <a:ext cx="255473" cy="232248"/>
          </a:xfrm>
          <a:prstGeom prst="rect">
            <a:avLst/>
          </a:prstGeom>
        </p:spPr>
      </p:pic>
      <p:pic>
        <p:nvPicPr>
          <p:cNvPr id="13" name="Picture 12">
            <a:extLst>
              <a:ext uri="{FF2B5EF4-FFF2-40B4-BE49-F238E27FC236}">
                <a16:creationId xmlns:a16="http://schemas.microsoft.com/office/drawing/2014/main" id="{771EFC23-F0F7-0B47-94E9-4D7C2C7B455E}"/>
              </a:ext>
            </a:extLst>
          </p:cNvPr>
          <p:cNvPicPr>
            <a:picLocks noChangeAspect="1"/>
          </p:cNvPicPr>
          <p:nvPr userDrawn="1"/>
        </p:nvPicPr>
        <p:blipFill rotWithShape="1">
          <a:blip r:embed="rId25">
            <a:alphaModFix amt="30000"/>
            <a:extLst>
              <a:ext uri="{28A0092B-C50C-407E-A947-70E740481C1C}">
                <a14:useLocalDpi xmlns:a14="http://schemas.microsoft.com/office/drawing/2010/main" val="0"/>
              </a:ext>
            </a:extLst>
          </a:blip>
          <a:srcRect l="12370" t="23858" r="26630" b="13447"/>
          <a:stretch/>
        </p:blipFill>
        <p:spPr>
          <a:xfrm>
            <a:off x="3890471" y="236516"/>
            <a:ext cx="8044096" cy="6388445"/>
          </a:xfrm>
          <a:prstGeom prst="rect">
            <a:avLst/>
          </a:prstGeom>
        </p:spPr>
      </p:pic>
    </p:spTree>
    <p:extLst>
      <p:ext uri="{BB962C8B-B14F-4D97-AF65-F5344CB8AC3E}">
        <p14:creationId xmlns:p14="http://schemas.microsoft.com/office/powerpoint/2010/main" val="446025037"/>
      </p:ext>
    </p:extLst>
  </p:cSld>
  <p:clrMap bg1="lt1" tx1="dk1" bg2="lt2" tx2="dk2" accent1="accent1" accent2="accent2" accent3="accent3" accent4="accent4" accent5="accent5" accent6="accent6" hlink="hlink" folHlink="folHlink"/>
  <p:sldLayoutIdLst>
    <p:sldLayoutId id="2147483696" r:id="rId1"/>
    <p:sldLayoutId id="2147483726" r:id="rId2"/>
    <p:sldLayoutId id="2147483727" r:id="rId3"/>
    <p:sldLayoutId id="2147483728" r:id="rId4"/>
    <p:sldLayoutId id="2147483729" r:id="rId5"/>
    <p:sldLayoutId id="2147483730"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 id="2147483708" r:id="rId18"/>
    <p:sldLayoutId id="2147483709" r:id="rId19"/>
    <p:sldLayoutId id="2147483710" r:id="rId20"/>
    <p:sldLayoutId id="2147483724" r:id="rId21"/>
    <p:sldLayoutId id="2147483725" r:id="rId22"/>
  </p:sldLayoutIdLst>
  <p:hf sldNum="0" hdr="0" dt="0"/>
  <p:txStyles>
    <p:titleStyle>
      <a:lvl1pPr algn="l" defTabSz="914400" rtl="0" eaLnBrk="1" latinLnBrk="0" hangingPunct="1">
        <a:lnSpc>
          <a:spcPct val="90000"/>
        </a:lnSpc>
        <a:spcBef>
          <a:spcPct val="0"/>
        </a:spcBef>
        <a:buNone/>
        <a:defRPr sz="4400" b="1" kern="1200">
          <a:solidFill>
            <a:schemeClr val="tx1">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3200" kern="1200">
          <a:solidFill>
            <a:schemeClr val="tx1">
              <a:lumMod val="75000"/>
              <a:lumOff val="25000"/>
            </a:schemeClr>
          </a:solidFill>
          <a:latin typeface="+mn-lt"/>
          <a:ea typeface="+mn-ea"/>
          <a:cs typeface="+mn-cs"/>
        </a:defRPr>
      </a:lvl1pPr>
      <a:lvl2pPr marL="742950" indent="-285750" algn="l" defTabSz="914400" rtl="0" eaLnBrk="1" latinLnBrk="0" hangingPunct="1">
        <a:lnSpc>
          <a:spcPct val="90000"/>
        </a:lnSpc>
        <a:spcBef>
          <a:spcPts val="500"/>
        </a:spcBef>
        <a:buFont typeface=".AppleSystemUIFont" charset="-120"/>
        <a:buChar char="–"/>
        <a:tabLst/>
        <a:defRPr sz="2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4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ppleSystemUIFont" charset="-120"/>
        <a:buChar char="–"/>
        <a:defRPr sz="20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ppleSystemUIFont" charset="-120"/>
        <a:buChar char="»"/>
        <a:defRPr sz="20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27" name="Title 26">
            <a:extLst>
              <a:ext uri="{FF2B5EF4-FFF2-40B4-BE49-F238E27FC236}">
                <a16:creationId xmlns:a16="http://schemas.microsoft.com/office/drawing/2014/main" id="{09E41B71-A94B-6249-93F5-07DD6C4A9BB8}"/>
              </a:ext>
            </a:extLst>
          </p:cNvPr>
          <p:cNvSpPr>
            <a:spLocks noGrp="1"/>
          </p:cNvSpPr>
          <p:nvPr>
            <p:ph type="ctrTitle"/>
          </p:nvPr>
        </p:nvSpPr>
        <p:spPr/>
        <p:txBody>
          <a:bodyPr/>
          <a:lstStyle/>
          <a:p>
            <a:r>
              <a:rPr lang="en-US" dirty="0"/>
              <a:t>Peer Host List and Multicast</a:t>
            </a:r>
          </a:p>
        </p:txBody>
      </p:sp>
      <p:sp>
        <p:nvSpPr>
          <p:cNvPr id="28" name="Subtitle 27">
            <a:extLst>
              <a:ext uri="{FF2B5EF4-FFF2-40B4-BE49-F238E27FC236}">
                <a16:creationId xmlns:a16="http://schemas.microsoft.com/office/drawing/2014/main" id="{AE61723C-D834-054A-80C8-5409190773C6}"/>
              </a:ext>
            </a:extLst>
          </p:cNvPr>
          <p:cNvSpPr>
            <a:spLocks noGrp="1"/>
          </p:cNvSpPr>
          <p:nvPr>
            <p:ph type="subTitle" idx="1"/>
          </p:nvPr>
        </p:nvSpPr>
        <p:spPr/>
        <p:txBody>
          <a:bodyPr>
            <a:normAutofit lnSpcReduction="10000"/>
          </a:bodyPr>
          <a:lstStyle/>
          <a:p>
            <a:r>
              <a:rPr lang="en-US" dirty="0"/>
              <a:t>FAE – New England</a:t>
            </a:r>
          </a:p>
        </p:txBody>
      </p:sp>
      <p:sp>
        <p:nvSpPr>
          <p:cNvPr id="2" name="Footer Placeholder 1"/>
          <p:cNvSpPr>
            <a:spLocks noGrp="1"/>
          </p:cNvSpPr>
          <p:nvPr>
            <p:ph type="ftr" sz="quarter" idx="10"/>
          </p:nvPr>
        </p:nvSpPr>
        <p:spPr/>
        <p:txBody>
          <a:bodyPr/>
          <a:lstStyle/>
          <a:p>
            <a:r>
              <a:rPr lang="en-US"/>
              <a:t>©2020 Real-Time Innovations, Inc.</a:t>
            </a:r>
            <a:endParaRPr lang="en-US" dirty="0"/>
          </a:p>
        </p:txBody>
      </p:sp>
      <p:sp>
        <p:nvSpPr>
          <p:cNvPr id="29" name="Text Placeholder 28">
            <a:extLst>
              <a:ext uri="{FF2B5EF4-FFF2-40B4-BE49-F238E27FC236}">
                <a16:creationId xmlns:a16="http://schemas.microsoft.com/office/drawing/2014/main" id="{F488D518-694C-924E-AF2B-4D18619E5A3F}"/>
              </a:ext>
            </a:extLst>
          </p:cNvPr>
          <p:cNvSpPr>
            <a:spLocks noGrp="1"/>
          </p:cNvSpPr>
          <p:nvPr>
            <p:ph type="body" sz="quarter" idx="11"/>
          </p:nvPr>
        </p:nvSpPr>
        <p:spPr/>
        <p:txBody>
          <a:bodyPr>
            <a:normAutofit fontScale="92500" lnSpcReduction="20000"/>
          </a:bodyPr>
          <a:lstStyle/>
          <a:p>
            <a:r>
              <a:rPr lang="en-US" dirty="0"/>
              <a:t>Paul Schmitt</a:t>
            </a:r>
          </a:p>
        </p:txBody>
      </p:sp>
      <p:sp>
        <p:nvSpPr>
          <p:cNvPr id="4" name="TextBox 3">
            <a:extLst>
              <a:ext uri="{FF2B5EF4-FFF2-40B4-BE49-F238E27FC236}">
                <a16:creationId xmlns:a16="http://schemas.microsoft.com/office/drawing/2014/main" id="{E642EB1C-58E4-894A-B2BE-948285AF2E54}"/>
              </a:ext>
            </a:extLst>
          </p:cNvPr>
          <p:cNvSpPr txBox="1"/>
          <p:nvPr/>
        </p:nvSpPr>
        <p:spPr>
          <a:xfrm>
            <a:off x="3568148" y="5953539"/>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22149812"/>
      </p:ext>
    </p:extLst>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134A2-1AEE-AF41-83C1-1F407B756171}"/>
              </a:ext>
            </a:extLst>
          </p:cNvPr>
          <p:cNvSpPr>
            <a:spLocks noGrp="1"/>
          </p:cNvSpPr>
          <p:nvPr>
            <p:ph type="title"/>
          </p:nvPr>
        </p:nvSpPr>
        <p:spPr/>
        <p:txBody>
          <a:bodyPr>
            <a:normAutofit fontScale="90000"/>
          </a:bodyPr>
          <a:lstStyle/>
          <a:p>
            <a:r>
              <a:rPr lang="en-US" dirty="0"/>
              <a:t>Multicast Discovery non-default and MC User Data</a:t>
            </a:r>
          </a:p>
        </p:txBody>
      </p:sp>
      <p:sp>
        <p:nvSpPr>
          <p:cNvPr id="3" name="Content Placeholder 2">
            <a:extLst>
              <a:ext uri="{FF2B5EF4-FFF2-40B4-BE49-F238E27FC236}">
                <a16:creationId xmlns:a16="http://schemas.microsoft.com/office/drawing/2014/main" id="{881684B5-207F-0946-A75A-9BFCEE35CDB1}"/>
              </a:ext>
            </a:extLst>
          </p:cNvPr>
          <p:cNvSpPr>
            <a:spLocks noGrp="1"/>
          </p:cNvSpPr>
          <p:nvPr>
            <p:ph idx="1"/>
          </p:nvPr>
        </p:nvSpPr>
        <p:spPr/>
        <p:txBody>
          <a:bodyPr>
            <a:normAutofit lnSpcReduction="10000"/>
          </a:bodyPr>
          <a:lstStyle/>
          <a:p>
            <a:r>
              <a:rPr lang="en-US" dirty="0"/>
              <a:t>Use </a:t>
            </a:r>
            <a:r>
              <a:rPr lang="en-US" dirty="0" err="1"/>
              <a:t>wireshark</a:t>
            </a:r>
            <a:r>
              <a:rPr lang="en-US" dirty="0"/>
              <a:t> and two subscribers to show MC user data</a:t>
            </a:r>
          </a:p>
          <a:p>
            <a:r>
              <a:rPr lang="en-US" dirty="0"/>
              <a:t>Use Shape Demo with  Config for </a:t>
            </a:r>
            <a:r>
              <a:rPr lang="en-US" dirty="0" err="1"/>
              <a:t>USER_RTI_SHAPES_DEMO_QOS_PROFILES.xml</a:t>
            </a:r>
            <a:endParaRPr lang="en-US" dirty="0"/>
          </a:p>
          <a:p>
            <a:r>
              <a:rPr lang="en-US" dirty="0"/>
              <a:t>First show non MC case with </a:t>
            </a:r>
            <a:r>
              <a:rPr lang="en-US" dirty="0" err="1"/>
              <a:t>wireshark</a:t>
            </a:r>
            <a:r>
              <a:rPr lang="en-US" dirty="0"/>
              <a:t> (default lib)</a:t>
            </a:r>
          </a:p>
          <a:p>
            <a:pPr lvl="1"/>
            <a:r>
              <a:rPr lang="en-US" dirty="0"/>
              <a:t>duplicate sequence numbers via localhost</a:t>
            </a:r>
          </a:p>
          <a:p>
            <a:r>
              <a:rPr lang="en-US" dirty="0"/>
              <a:t>Now turn up 2 Demo’s using MC Library using MC lib</a:t>
            </a:r>
          </a:p>
          <a:p>
            <a:pPr lvl="1"/>
            <a:r>
              <a:rPr lang="en-US" dirty="0"/>
              <a:t>Show Wireshark has only one sequence via MC</a:t>
            </a:r>
          </a:p>
          <a:p>
            <a:r>
              <a:rPr lang="en-US" dirty="0"/>
              <a:t>Now turn up </a:t>
            </a:r>
            <a:r>
              <a:rPr lang="en-US" dirty="0" err="1"/>
              <a:t>Shapes_subscriber.o</a:t>
            </a:r>
            <a:r>
              <a:rPr lang="en-US" dirty="0"/>
              <a:t> from ~/</a:t>
            </a:r>
            <a:r>
              <a:rPr lang="en-US" dirty="0" err="1"/>
              <a:t>DDSexamples</a:t>
            </a:r>
            <a:r>
              <a:rPr lang="en-US" dirty="0"/>
              <a:t>/</a:t>
            </a:r>
            <a:r>
              <a:rPr lang="en-US" dirty="0" err="1"/>
              <a:t>ShapesFullyCompiled</a:t>
            </a:r>
            <a:endParaRPr lang="en-US" dirty="0"/>
          </a:p>
        </p:txBody>
      </p:sp>
      <p:sp>
        <p:nvSpPr>
          <p:cNvPr id="4" name="Footer Placeholder 3">
            <a:extLst>
              <a:ext uri="{FF2B5EF4-FFF2-40B4-BE49-F238E27FC236}">
                <a16:creationId xmlns:a16="http://schemas.microsoft.com/office/drawing/2014/main" id="{AF507272-DD8B-AC4C-B3DC-3A930FEB5912}"/>
              </a:ext>
            </a:extLst>
          </p:cNvPr>
          <p:cNvSpPr>
            <a:spLocks noGrp="1"/>
          </p:cNvSpPr>
          <p:nvPr>
            <p:ph type="ftr" sz="quarter" idx="10"/>
          </p:nvPr>
        </p:nvSpPr>
        <p:spPr/>
        <p:txBody>
          <a:bodyPr/>
          <a:lstStyle/>
          <a:p>
            <a:r>
              <a:rPr lang="en-US"/>
              <a:t>©2020 Real-Time Innovations, Inc.</a:t>
            </a:r>
            <a:endParaRPr lang="en-US" dirty="0"/>
          </a:p>
        </p:txBody>
      </p:sp>
    </p:spTree>
    <p:extLst>
      <p:ext uri="{BB962C8B-B14F-4D97-AF65-F5344CB8AC3E}">
        <p14:creationId xmlns:p14="http://schemas.microsoft.com/office/powerpoint/2010/main" val="611979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CB213-FC67-6447-9C87-4DC69B06DA3F}"/>
              </a:ext>
            </a:extLst>
          </p:cNvPr>
          <p:cNvSpPr>
            <a:spLocks noGrp="1"/>
          </p:cNvSpPr>
          <p:nvPr>
            <p:ph type="title"/>
          </p:nvPr>
        </p:nvSpPr>
        <p:spPr/>
        <p:txBody>
          <a:bodyPr>
            <a:normAutofit fontScale="90000"/>
          </a:bodyPr>
          <a:lstStyle/>
          <a:p>
            <a:r>
              <a:rPr lang="en-US" dirty="0"/>
              <a:t>Detect Graceful vs. Liveliness miss participant exit </a:t>
            </a:r>
          </a:p>
        </p:txBody>
      </p:sp>
      <p:sp>
        <p:nvSpPr>
          <p:cNvPr id="3" name="Content Placeholder 2">
            <a:extLst>
              <a:ext uri="{FF2B5EF4-FFF2-40B4-BE49-F238E27FC236}">
                <a16:creationId xmlns:a16="http://schemas.microsoft.com/office/drawing/2014/main" id="{3ED9425C-070A-EC40-AEF1-65296DBA8F94}"/>
              </a:ext>
            </a:extLst>
          </p:cNvPr>
          <p:cNvSpPr>
            <a:spLocks noGrp="1"/>
          </p:cNvSpPr>
          <p:nvPr>
            <p:ph idx="1"/>
          </p:nvPr>
        </p:nvSpPr>
        <p:spPr/>
        <p:txBody>
          <a:bodyPr>
            <a:normAutofit lnSpcReduction="10000"/>
          </a:bodyPr>
          <a:lstStyle/>
          <a:p>
            <a:r>
              <a:rPr lang="en-US" dirty="0"/>
              <a:t>Settings (use XML and program </a:t>
            </a:r>
            <a:r>
              <a:rPr lang="en-US" dirty="0" err="1"/>
              <a:t>Shapes_subscriber.o</a:t>
            </a:r>
            <a:r>
              <a:rPr lang="en-US" dirty="0"/>
              <a:t>)</a:t>
            </a:r>
          </a:p>
          <a:p>
            <a:pPr lvl="1"/>
            <a:r>
              <a:rPr lang="en-US" dirty="0"/>
              <a:t>Publish </a:t>
            </a:r>
            <a:r>
              <a:rPr lang="en-US" dirty="0">
                <a:solidFill>
                  <a:srgbClr val="FF0000"/>
                </a:solidFill>
              </a:rPr>
              <a:t>Triangle</a:t>
            </a:r>
            <a:r>
              <a:rPr lang="en-US" dirty="0"/>
              <a:t> via </a:t>
            </a:r>
            <a:r>
              <a:rPr lang="en-US" dirty="0" err="1"/>
              <a:t>ShapeDemo</a:t>
            </a:r>
            <a:r>
              <a:rPr lang="en-US" dirty="0"/>
              <a:t> (Use default)</a:t>
            </a:r>
          </a:p>
          <a:p>
            <a:pPr lvl="1"/>
            <a:r>
              <a:rPr lang="en-US" dirty="0"/>
              <a:t>Set Liveliness to .5 seconds</a:t>
            </a:r>
          </a:p>
          <a:p>
            <a:r>
              <a:rPr lang="en-US" dirty="0"/>
              <a:t>Run </a:t>
            </a:r>
            <a:r>
              <a:rPr lang="en-US" dirty="0" err="1"/>
              <a:t>Shapes_subscriber.o</a:t>
            </a:r>
            <a:r>
              <a:rPr lang="en-US" dirty="0"/>
              <a:t> from a window and watch receive output, and delete triangle</a:t>
            </a:r>
          </a:p>
          <a:p>
            <a:pPr lvl="1"/>
            <a:r>
              <a:rPr lang="en-US" dirty="0"/>
              <a:t>message should show that the ’Data instance was disposed’</a:t>
            </a:r>
          </a:p>
          <a:p>
            <a:r>
              <a:rPr lang="en-US" dirty="0"/>
              <a:t>Now run and then CTRL^C </a:t>
            </a:r>
            <a:r>
              <a:rPr lang="en-US" dirty="0" err="1"/>
              <a:t>Shapes_publisher.o</a:t>
            </a:r>
            <a:r>
              <a:rPr lang="en-US" dirty="0"/>
              <a:t> and note output on </a:t>
            </a:r>
            <a:r>
              <a:rPr lang="en-US" dirty="0" err="1"/>
              <a:t>Shapes_subscriber.o</a:t>
            </a:r>
            <a:endParaRPr lang="en-US" dirty="0"/>
          </a:p>
          <a:p>
            <a:pPr lvl="1"/>
            <a:r>
              <a:rPr lang="en-US" dirty="0"/>
              <a:t>message should now show that the ’’Data Instance no longer has any </a:t>
            </a:r>
            <a:r>
              <a:rPr lang="en-US" dirty="0" err="1"/>
              <a:t>DataWriter</a:t>
            </a:r>
            <a:r>
              <a:rPr lang="en-US" dirty="0"/>
              <a:t> writing it”</a:t>
            </a:r>
          </a:p>
          <a:p>
            <a:pPr marL="0" indent="0">
              <a:buNone/>
            </a:pPr>
            <a:endParaRPr lang="en-US" dirty="0"/>
          </a:p>
          <a:p>
            <a:pPr lvl="1"/>
            <a:endParaRPr lang="en-US" dirty="0"/>
          </a:p>
          <a:p>
            <a:endParaRPr lang="en-US" dirty="0"/>
          </a:p>
        </p:txBody>
      </p:sp>
      <p:sp>
        <p:nvSpPr>
          <p:cNvPr id="4" name="Footer Placeholder 3">
            <a:extLst>
              <a:ext uri="{FF2B5EF4-FFF2-40B4-BE49-F238E27FC236}">
                <a16:creationId xmlns:a16="http://schemas.microsoft.com/office/drawing/2014/main" id="{4C922EBB-BDA8-3E4E-A920-6ADF5A60D447}"/>
              </a:ext>
            </a:extLst>
          </p:cNvPr>
          <p:cNvSpPr>
            <a:spLocks noGrp="1"/>
          </p:cNvSpPr>
          <p:nvPr>
            <p:ph type="ftr" sz="quarter" idx="10"/>
          </p:nvPr>
        </p:nvSpPr>
        <p:spPr/>
        <p:txBody>
          <a:bodyPr/>
          <a:lstStyle/>
          <a:p>
            <a:r>
              <a:rPr lang="en-US"/>
              <a:t>©2020 Real-Time Innovations, Inc.</a:t>
            </a:r>
            <a:endParaRPr lang="en-US" dirty="0"/>
          </a:p>
        </p:txBody>
      </p:sp>
    </p:spTree>
    <p:extLst>
      <p:ext uri="{BB962C8B-B14F-4D97-AF65-F5344CB8AC3E}">
        <p14:creationId xmlns:p14="http://schemas.microsoft.com/office/powerpoint/2010/main" val="1067033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3876"/>
            <a:ext cx="11239500" cy="852923"/>
          </a:xfrm>
        </p:spPr>
        <p:txBody>
          <a:bodyPr>
            <a:normAutofit/>
          </a:bodyPr>
          <a:lstStyle/>
          <a:p>
            <a:r>
              <a:rPr lang="en-US" dirty="0"/>
              <a:t>Setting Discovery Peers List 	</a:t>
            </a:r>
          </a:p>
        </p:txBody>
      </p:sp>
      <p:sp>
        <p:nvSpPr>
          <p:cNvPr id="3" name="Content Placeholder 2"/>
          <p:cNvSpPr>
            <a:spLocks noGrp="1"/>
          </p:cNvSpPr>
          <p:nvPr>
            <p:ph idx="1"/>
          </p:nvPr>
        </p:nvSpPr>
        <p:spPr>
          <a:xfrm>
            <a:off x="838200" y="1498387"/>
            <a:ext cx="10988184" cy="4507390"/>
          </a:xfrm>
        </p:spPr>
        <p:txBody>
          <a:bodyPr>
            <a:normAutofit fontScale="92500" lnSpcReduction="10000"/>
          </a:bodyPr>
          <a:lstStyle/>
          <a:p>
            <a:r>
              <a:rPr lang="en-US" dirty="0"/>
              <a:t>Four ways, in increasing order of Precedence (ref users manual 14.2)</a:t>
            </a:r>
          </a:p>
          <a:p>
            <a:pPr lvl="1"/>
            <a:r>
              <a:rPr lang="en-US" dirty="0"/>
              <a:t>Environmental Variable – NDDS_DISCOVERY_PEERS </a:t>
            </a:r>
          </a:p>
          <a:p>
            <a:pPr lvl="3"/>
            <a:r>
              <a:rPr lang="en-US" dirty="0"/>
              <a:t>Leaving NDDS_DISCOVERY_PEERS undefined defaults Discovery MC receive address to  239.255.0.1 and SHMEM (loopback)</a:t>
            </a:r>
          </a:p>
          <a:p>
            <a:pPr lvl="3"/>
            <a:r>
              <a:rPr lang="en-US" dirty="0"/>
              <a:t>Defining NDDS_DISCOVERY_PEERS with no MC clears MC receive list (Not the MC send default)</a:t>
            </a:r>
          </a:p>
          <a:p>
            <a:pPr lvl="1"/>
            <a:r>
              <a:rPr lang="en-US" dirty="0"/>
              <a:t>File NDDS_DISCOVERY_PEERS</a:t>
            </a:r>
          </a:p>
          <a:p>
            <a:pPr lvl="2"/>
            <a:r>
              <a:rPr lang="en-US" dirty="0"/>
              <a:t>Same notes as Env Variable NDDS_DISCOVERY_PEERS </a:t>
            </a:r>
          </a:p>
          <a:p>
            <a:pPr lvl="2"/>
            <a:r>
              <a:rPr lang="en-US" dirty="0"/>
              <a:t>Setting NDD_DISCOVERY_PEERS in a file causes Env Variables to be ignored</a:t>
            </a:r>
          </a:p>
          <a:p>
            <a:pPr lvl="1"/>
            <a:r>
              <a:rPr lang="en-US" dirty="0"/>
              <a:t>XML – Overrides Env variable</a:t>
            </a:r>
            <a:endParaRPr lang="en-US" dirty="0">
              <a:solidFill>
                <a:schemeClr val="tx1"/>
              </a:solidFill>
            </a:endParaRPr>
          </a:p>
          <a:p>
            <a:pPr lvl="2"/>
            <a:r>
              <a:rPr lang="en-US" dirty="0"/>
              <a:t>Overrides NDDS_DISCOVERY_PEERS File and Env settings</a:t>
            </a:r>
            <a:endParaRPr lang="en-US" dirty="0">
              <a:solidFill>
                <a:schemeClr val="tx1"/>
              </a:solidFill>
            </a:endParaRPr>
          </a:p>
          <a:p>
            <a:pPr lvl="1"/>
            <a:r>
              <a:rPr lang="en-US" dirty="0"/>
              <a:t>Programmatically </a:t>
            </a:r>
          </a:p>
          <a:p>
            <a:pPr lvl="2"/>
            <a:r>
              <a:rPr lang="en-US" dirty="0"/>
              <a:t>Overrides all settings from above</a:t>
            </a:r>
          </a:p>
        </p:txBody>
      </p:sp>
      <p:sp>
        <p:nvSpPr>
          <p:cNvPr id="5" name="Footer Placeholder 4"/>
          <p:cNvSpPr>
            <a:spLocks noGrp="1"/>
          </p:cNvSpPr>
          <p:nvPr>
            <p:ph type="ftr" sz="quarter" idx="10"/>
          </p:nvPr>
        </p:nvSpPr>
        <p:spPr>
          <a:xfrm>
            <a:off x="7711584" y="6680688"/>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1592329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2AE1E-44C9-DD44-AFC4-F9026FF2444E}"/>
              </a:ext>
            </a:extLst>
          </p:cNvPr>
          <p:cNvSpPr>
            <a:spLocks noGrp="1"/>
          </p:cNvSpPr>
          <p:nvPr>
            <p:ph type="title"/>
          </p:nvPr>
        </p:nvSpPr>
        <p:spPr/>
        <p:txBody>
          <a:bodyPr>
            <a:normAutofit fontScale="90000"/>
          </a:bodyPr>
          <a:lstStyle/>
          <a:p>
            <a:r>
              <a:rPr lang="en-US" dirty="0"/>
              <a:t>Demo – Env Variable behavior</a:t>
            </a:r>
          </a:p>
        </p:txBody>
      </p:sp>
      <p:sp>
        <p:nvSpPr>
          <p:cNvPr id="3" name="Content Placeholder 2">
            <a:extLst>
              <a:ext uri="{FF2B5EF4-FFF2-40B4-BE49-F238E27FC236}">
                <a16:creationId xmlns:a16="http://schemas.microsoft.com/office/drawing/2014/main" id="{3FD727AA-9E76-3F4C-8ECB-A3538DE9D6E0}"/>
              </a:ext>
            </a:extLst>
          </p:cNvPr>
          <p:cNvSpPr>
            <a:spLocks noGrp="1"/>
          </p:cNvSpPr>
          <p:nvPr>
            <p:ph idx="1"/>
          </p:nvPr>
        </p:nvSpPr>
        <p:spPr>
          <a:xfrm>
            <a:off x="595558" y="1269787"/>
            <a:ext cx="11243526" cy="5185880"/>
          </a:xfrm>
        </p:spPr>
        <p:txBody>
          <a:bodyPr/>
          <a:lstStyle/>
          <a:p>
            <a:r>
              <a:rPr lang="en-US" sz="2000" dirty="0"/>
              <a:t>All sources of Initial Discovery Clear</a:t>
            </a:r>
          </a:p>
          <a:p>
            <a:r>
              <a:rPr lang="en-US" sz="2000" dirty="0"/>
              <a:t>Set Env var in Left Terminal Window (LTW) to non-existent Host Address</a:t>
            </a:r>
          </a:p>
          <a:p>
            <a:pPr lvl="1"/>
            <a:r>
              <a:rPr lang="en-US" sz="1600" dirty="0"/>
              <a:t>Clears Just the Discovery Receive MC address –  Discovery Send MC address still default 239.255.0.1</a:t>
            </a:r>
          </a:p>
          <a:p>
            <a:r>
              <a:rPr lang="en-US" sz="2000" dirty="0"/>
              <a:t>unset Env var in Right Terminal Window (RTW)</a:t>
            </a:r>
          </a:p>
          <a:p>
            <a:pPr lvl="1"/>
            <a:r>
              <a:rPr lang="en-US" sz="1600" dirty="0"/>
              <a:t>Defaults Discovery MC to both send and receive on 239.255.0.1</a:t>
            </a:r>
          </a:p>
          <a:p>
            <a:r>
              <a:rPr lang="en-US" sz="2000" dirty="0"/>
              <a:t>Start Left and Right Shapes a demo (LSD, RSD) from each LTW and RTW</a:t>
            </a:r>
          </a:p>
          <a:p>
            <a:pPr lvl="1"/>
            <a:r>
              <a:rPr lang="en-US" sz="1600" dirty="0"/>
              <a:t>LTW and LSD Discovery will not listen but only send on MC 239.255.0.1</a:t>
            </a:r>
          </a:p>
          <a:p>
            <a:pPr lvl="1"/>
            <a:r>
              <a:rPr lang="en-US" sz="1600" dirty="0"/>
              <a:t>RTW and RSD Discovery will listen and send on MC 239.255.0.1</a:t>
            </a:r>
          </a:p>
          <a:p>
            <a:r>
              <a:rPr lang="en-US" sz="2000" dirty="0"/>
              <a:t>Result</a:t>
            </a:r>
          </a:p>
          <a:p>
            <a:pPr lvl="1"/>
            <a:r>
              <a:rPr lang="en-US" sz="1600" dirty="0"/>
              <a:t>Publishing from LTW to LSD – </a:t>
            </a:r>
            <a:r>
              <a:rPr lang="en-US" sz="1600" dirty="0">
                <a:solidFill>
                  <a:schemeClr val="accent2"/>
                </a:solidFill>
              </a:rPr>
              <a:t>No Discovery</a:t>
            </a:r>
            <a:r>
              <a:rPr lang="en-US" sz="1600" dirty="0"/>
              <a:t>: neither the LTW or the LSD are listening for Discovery on a ‘legitimate’ IP or MC address.</a:t>
            </a:r>
          </a:p>
          <a:p>
            <a:pPr lvl="1"/>
            <a:r>
              <a:rPr lang="en-US" sz="1600" dirty="0"/>
              <a:t>Publishing form LTW to RSD – </a:t>
            </a:r>
            <a:r>
              <a:rPr lang="en-US" sz="1600" dirty="0">
                <a:solidFill>
                  <a:schemeClr val="accent2"/>
                </a:solidFill>
              </a:rPr>
              <a:t>Asymmetric Discovery</a:t>
            </a:r>
            <a:r>
              <a:rPr lang="en-US" sz="1600" dirty="0"/>
              <a:t>: LTW is sending Discovery on 239.255.0.1  but not listening, RSD is sending and listening for discovery on 239.255.0.1 (LTW Send -&gt; RSD Receive Discovery MC 239.255.0.1)</a:t>
            </a:r>
          </a:p>
          <a:p>
            <a:pPr lvl="1"/>
            <a:r>
              <a:rPr lang="en-US" sz="1600" dirty="0"/>
              <a:t>Publishing from RTW to LSD – </a:t>
            </a:r>
            <a:r>
              <a:rPr lang="en-US" sz="1600" dirty="0">
                <a:solidFill>
                  <a:schemeClr val="accent2"/>
                </a:solidFill>
              </a:rPr>
              <a:t>Asymmetric  Discovery</a:t>
            </a:r>
            <a:r>
              <a:rPr lang="en-US" sz="1600" dirty="0"/>
              <a:t>: RTW sending and Listening for discovery on MC 239.255.0.1, LSD is sending Discovery on 239.255.0.1 but not listening (LSD Send -&gt; RTW Receive Discovery MC 239.255.0.1)</a:t>
            </a:r>
          </a:p>
          <a:p>
            <a:pPr lvl="1"/>
            <a:r>
              <a:rPr lang="en-US" sz="1600" dirty="0"/>
              <a:t>Publishing from RTW to RSD  –  </a:t>
            </a:r>
            <a:r>
              <a:rPr lang="en-US" sz="1600" dirty="0">
                <a:solidFill>
                  <a:schemeClr val="accent2"/>
                </a:solidFill>
              </a:rPr>
              <a:t>Symmetric Discovery</a:t>
            </a:r>
            <a:r>
              <a:rPr lang="en-US" sz="1600" dirty="0"/>
              <a:t>:  RTW and RSD both sending and listening for Discovery on 239.255.0.1</a:t>
            </a:r>
          </a:p>
          <a:p>
            <a:pPr lvl="1"/>
            <a:endParaRPr lang="en-US" sz="2000" dirty="0"/>
          </a:p>
        </p:txBody>
      </p:sp>
      <p:sp>
        <p:nvSpPr>
          <p:cNvPr id="4" name="Footer Placeholder 3">
            <a:extLst>
              <a:ext uri="{FF2B5EF4-FFF2-40B4-BE49-F238E27FC236}">
                <a16:creationId xmlns:a16="http://schemas.microsoft.com/office/drawing/2014/main" id="{8CBB6D84-5E6D-DD47-B345-D69AA657A7B1}"/>
              </a:ext>
            </a:extLst>
          </p:cNvPr>
          <p:cNvSpPr>
            <a:spLocks noGrp="1"/>
          </p:cNvSpPr>
          <p:nvPr>
            <p:ph type="ftr" sz="quarter" idx="10"/>
          </p:nvPr>
        </p:nvSpPr>
        <p:spPr>
          <a:xfrm>
            <a:off x="7724284" y="6752329"/>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12417974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2AE1E-44C9-DD44-AFC4-F9026FF2444E}"/>
              </a:ext>
            </a:extLst>
          </p:cNvPr>
          <p:cNvSpPr>
            <a:spLocks noGrp="1"/>
          </p:cNvSpPr>
          <p:nvPr>
            <p:ph type="title"/>
          </p:nvPr>
        </p:nvSpPr>
        <p:spPr>
          <a:xfrm>
            <a:off x="838200" y="402333"/>
            <a:ext cx="11000884" cy="651052"/>
          </a:xfrm>
        </p:spPr>
        <p:txBody>
          <a:bodyPr>
            <a:normAutofit/>
          </a:bodyPr>
          <a:lstStyle/>
          <a:p>
            <a:r>
              <a:rPr lang="en-US" sz="4000" dirty="0"/>
              <a:t>Demo – NDDS_DISCOVERY_PEERS File Empty</a:t>
            </a:r>
          </a:p>
        </p:txBody>
      </p:sp>
      <p:sp>
        <p:nvSpPr>
          <p:cNvPr id="3" name="Content Placeholder 2">
            <a:extLst>
              <a:ext uri="{FF2B5EF4-FFF2-40B4-BE49-F238E27FC236}">
                <a16:creationId xmlns:a16="http://schemas.microsoft.com/office/drawing/2014/main" id="{3FD727AA-9E76-3F4C-8ECB-A3538DE9D6E0}"/>
              </a:ext>
            </a:extLst>
          </p:cNvPr>
          <p:cNvSpPr>
            <a:spLocks noGrp="1"/>
          </p:cNvSpPr>
          <p:nvPr>
            <p:ph idx="1"/>
          </p:nvPr>
        </p:nvSpPr>
        <p:spPr>
          <a:xfrm>
            <a:off x="838200" y="1269787"/>
            <a:ext cx="10693400" cy="5185880"/>
          </a:xfrm>
        </p:spPr>
        <p:txBody>
          <a:bodyPr/>
          <a:lstStyle/>
          <a:p>
            <a:r>
              <a:rPr lang="en-US" sz="2000" dirty="0"/>
              <a:t>Use Prior Left and Right Terminal Windows and RTI Shapes Demos from prior slide</a:t>
            </a:r>
          </a:p>
          <a:p>
            <a:pPr lvl="1"/>
            <a:r>
              <a:rPr lang="en-US" sz="1600" dirty="0"/>
              <a:t>Reset Shapes Demo Config to clear Participant DB – else after a 0 – 60 sec timeout discovery will occur</a:t>
            </a:r>
          </a:p>
          <a:p>
            <a:r>
              <a:rPr lang="en-US" sz="2000" dirty="0"/>
              <a:t>The file is empty and will override the Env settings</a:t>
            </a:r>
          </a:p>
          <a:p>
            <a:pPr lvl="1"/>
            <a:r>
              <a:rPr lang="en-US" sz="1600" dirty="0"/>
              <a:t>LTW and RTW Env vars are overridden by the file and MC Discovery Receive address now set to 239.255.0.1–both will be sending Discovery on MC 239.255.0.1 neither will be listening for Discovery on MC 239.255.0.1</a:t>
            </a:r>
          </a:p>
          <a:p>
            <a:pPr lvl="1"/>
            <a:r>
              <a:rPr lang="en-US" sz="1600" dirty="0"/>
              <a:t>LSD and RSD will still be using Env Variables – i.e. LSD will be sending but not be listening for discovery on MC and the Unicast Address is invalid.  RSD will be both listening and Sending Discovery on 239.255.0.1</a:t>
            </a:r>
          </a:p>
          <a:p>
            <a:r>
              <a:rPr lang="en-US" sz="2000" dirty="0"/>
              <a:t>Result</a:t>
            </a:r>
          </a:p>
          <a:p>
            <a:pPr lvl="1"/>
            <a:r>
              <a:rPr lang="en-US" sz="1600" dirty="0"/>
              <a:t>Publishing from LTW to LSD – </a:t>
            </a:r>
            <a:r>
              <a:rPr lang="en-US" sz="1600" dirty="0">
                <a:solidFill>
                  <a:schemeClr val="accent2"/>
                </a:solidFill>
              </a:rPr>
              <a:t>No Discovery</a:t>
            </a:r>
            <a:r>
              <a:rPr lang="en-US" sz="1600" dirty="0"/>
              <a:t>: neither the LTW or the LSD are listening Discovery on a ‘legitimate’ IP or MC address.</a:t>
            </a:r>
          </a:p>
          <a:p>
            <a:pPr lvl="1"/>
            <a:r>
              <a:rPr lang="en-US" sz="1600" dirty="0"/>
              <a:t>Publishing form LTW to RSD – </a:t>
            </a:r>
            <a:r>
              <a:rPr lang="en-US" sz="1600" dirty="0">
                <a:solidFill>
                  <a:schemeClr val="accent2"/>
                </a:solidFill>
              </a:rPr>
              <a:t>Asymmetric Discovery</a:t>
            </a:r>
            <a:r>
              <a:rPr lang="en-US" sz="1600" dirty="0"/>
              <a:t>: , LTW is sending Discovery on 239.255.0.1  but not listening  RSD is sending and listening for discovery on 239.255.0.1 (LTW Send -&gt; RSD Receive Discovery MC 239.255.0.1)</a:t>
            </a:r>
          </a:p>
          <a:p>
            <a:pPr lvl="1"/>
            <a:r>
              <a:rPr lang="en-US" sz="1600" dirty="0"/>
              <a:t>Publishing from RTW to LSD – </a:t>
            </a:r>
            <a:r>
              <a:rPr lang="en-US" sz="1600" dirty="0">
                <a:solidFill>
                  <a:schemeClr val="accent2"/>
                </a:solidFill>
              </a:rPr>
              <a:t>No Discovery </a:t>
            </a:r>
            <a:r>
              <a:rPr lang="en-US" sz="1600" dirty="0"/>
              <a:t>: neither the RTW or the LSD are listening Discovery on a ‘legitimate’ IP or MC address. </a:t>
            </a:r>
          </a:p>
          <a:p>
            <a:pPr lvl="1"/>
            <a:r>
              <a:rPr lang="en-US" sz="1600" dirty="0"/>
              <a:t>Publishing from RTW to RSD  –  </a:t>
            </a:r>
            <a:r>
              <a:rPr lang="en-US" sz="1600" dirty="0">
                <a:solidFill>
                  <a:schemeClr val="accent2"/>
                </a:solidFill>
              </a:rPr>
              <a:t>Asymmetric Discovery</a:t>
            </a:r>
            <a:r>
              <a:rPr lang="en-US" sz="1600" dirty="0"/>
              <a:t>: RTW sending but not Listening for Discovery on MC 239.255.0.1 and RSD both sending and listening for Discovery on 239.255.0.1 (RTW send -&gt; RSD Receive Discovery MC 239.255.0.1</a:t>
            </a:r>
          </a:p>
          <a:p>
            <a:pPr marL="457200" lvl="1" indent="0">
              <a:buNone/>
            </a:pPr>
            <a:endParaRPr lang="en-US" sz="2000" dirty="0"/>
          </a:p>
        </p:txBody>
      </p:sp>
      <p:sp>
        <p:nvSpPr>
          <p:cNvPr id="4" name="Footer Placeholder 3">
            <a:extLst>
              <a:ext uri="{FF2B5EF4-FFF2-40B4-BE49-F238E27FC236}">
                <a16:creationId xmlns:a16="http://schemas.microsoft.com/office/drawing/2014/main" id="{8CBB6D84-5E6D-DD47-B345-D69AA657A7B1}"/>
              </a:ext>
            </a:extLst>
          </p:cNvPr>
          <p:cNvSpPr>
            <a:spLocks noGrp="1"/>
          </p:cNvSpPr>
          <p:nvPr>
            <p:ph type="ftr" sz="quarter" idx="10"/>
          </p:nvPr>
        </p:nvSpPr>
        <p:spPr>
          <a:xfrm>
            <a:off x="7724284" y="6752329"/>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1218095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2AE1E-44C9-DD44-AFC4-F9026FF2444E}"/>
              </a:ext>
            </a:extLst>
          </p:cNvPr>
          <p:cNvSpPr>
            <a:spLocks noGrp="1"/>
          </p:cNvSpPr>
          <p:nvPr>
            <p:ph type="title"/>
          </p:nvPr>
        </p:nvSpPr>
        <p:spPr>
          <a:xfrm>
            <a:off x="488950" y="402333"/>
            <a:ext cx="11350134" cy="651052"/>
          </a:xfrm>
        </p:spPr>
        <p:txBody>
          <a:bodyPr>
            <a:normAutofit/>
          </a:bodyPr>
          <a:lstStyle/>
          <a:p>
            <a:r>
              <a:rPr lang="en-US" sz="4000" dirty="0"/>
              <a:t>Demo – NDDS_DISCOVERY_PEERS File MC 239.255.0.1</a:t>
            </a:r>
          </a:p>
        </p:txBody>
      </p:sp>
      <p:sp>
        <p:nvSpPr>
          <p:cNvPr id="3" name="Content Placeholder 2">
            <a:extLst>
              <a:ext uri="{FF2B5EF4-FFF2-40B4-BE49-F238E27FC236}">
                <a16:creationId xmlns:a16="http://schemas.microsoft.com/office/drawing/2014/main" id="{3FD727AA-9E76-3F4C-8ECB-A3538DE9D6E0}"/>
              </a:ext>
            </a:extLst>
          </p:cNvPr>
          <p:cNvSpPr>
            <a:spLocks noGrp="1"/>
          </p:cNvSpPr>
          <p:nvPr>
            <p:ph idx="1"/>
          </p:nvPr>
        </p:nvSpPr>
        <p:spPr>
          <a:xfrm>
            <a:off x="838200" y="1269787"/>
            <a:ext cx="10693400" cy="5185880"/>
          </a:xfrm>
        </p:spPr>
        <p:txBody>
          <a:bodyPr/>
          <a:lstStyle/>
          <a:p>
            <a:r>
              <a:rPr lang="en-US" sz="2000" dirty="0"/>
              <a:t>Use Prior Left and Right Terminal Windows and RTI Shapes Demos from prior slide</a:t>
            </a:r>
          </a:p>
          <a:p>
            <a:pPr lvl="1"/>
            <a:r>
              <a:rPr lang="en-US" sz="1600" dirty="0"/>
              <a:t>Reset Shapes Demo Config to clear Participant DB – else after a 0 – 60 sec timeout discovery will occur</a:t>
            </a:r>
            <a:endParaRPr lang="en-US" sz="2000" dirty="0"/>
          </a:p>
          <a:p>
            <a:r>
              <a:rPr lang="en-US" sz="2000" dirty="0"/>
              <a:t>Uncomment the Host Address in NDDS_DISCOVERY_PEERS file</a:t>
            </a:r>
          </a:p>
          <a:p>
            <a:pPr lvl="1"/>
            <a:r>
              <a:rPr lang="en-US" sz="1600" dirty="0"/>
              <a:t>LTW and RTW Env vars are overridden by the file and Discovery Receive MC address now set to 239.255.0.1</a:t>
            </a:r>
          </a:p>
          <a:p>
            <a:pPr lvl="1"/>
            <a:r>
              <a:rPr lang="en-US" sz="1600" dirty="0"/>
              <a:t>LSD and RSD will still be using Env Variables – i.e. LSD will be sending but not be listening for discovery on MC and the Unicast Address is invalid.  RSD will be both listening and Sending Discovery on 239.255.0.1</a:t>
            </a:r>
          </a:p>
          <a:p>
            <a:r>
              <a:rPr lang="en-US" sz="2000" dirty="0"/>
              <a:t>Result</a:t>
            </a:r>
          </a:p>
          <a:p>
            <a:pPr lvl="1"/>
            <a:r>
              <a:rPr lang="en-US" sz="1600" dirty="0"/>
              <a:t>Publishing from LTW to LSD – </a:t>
            </a:r>
            <a:r>
              <a:rPr lang="en-US" sz="1600" dirty="0">
                <a:solidFill>
                  <a:schemeClr val="accent2"/>
                </a:solidFill>
              </a:rPr>
              <a:t>Asymmetric Discovery</a:t>
            </a:r>
            <a:r>
              <a:rPr lang="en-US" sz="1600" dirty="0"/>
              <a:t>: The LTW is now listening, the LSD is only publishing at start up or periodically so there is a delay depending upon the startup order (LSD (periodically) -&gt; LTW (now listening via Peers file)</a:t>
            </a:r>
          </a:p>
          <a:p>
            <a:pPr lvl="1"/>
            <a:r>
              <a:rPr lang="en-US" sz="1600" dirty="0"/>
              <a:t>Publishing form LTW to RSD – </a:t>
            </a:r>
            <a:r>
              <a:rPr lang="en-US" sz="1600" dirty="0">
                <a:solidFill>
                  <a:schemeClr val="accent2"/>
                </a:solidFill>
              </a:rPr>
              <a:t>Asymmetric Discovery</a:t>
            </a:r>
            <a:r>
              <a:rPr lang="en-US" sz="1600" dirty="0"/>
              <a:t>: , LTW and RSD sending and listening.  </a:t>
            </a:r>
          </a:p>
          <a:p>
            <a:pPr lvl="1"/>
            <a:r>
              <a:rPr lang="en-US" sz="1600" dirty="0"/>
              <a:t>Publishing from RTW to LSD – </a:t>
            </a:r>
            <a:r>
              <a:rPr lang="en-US" sz="1600" dirty="0">
                <a:solidFill>
                  <a:schemeClr val="accent2"/>
                </a:solidFill>
              </a:rPr>
              <a:t>Asymmetric Discovery</a:t>
            </a:r>
            <a:r>
              <a:rPr lang="en-US" sz="1600" dirty="0"/>
              <a:t>: The RTW is now listening, the LSD is only sending discovery at start up or periodically so there is a delay depending upon the startup order (LSD (periodically) -&gt; RTW (now listening via Peers file)</a:t>
            </a:r>
          </a:p>
          <a:p>
            <a:pPr lvl="1"/>
            <a:r>
              <a:rPr lang="en-US" sz="1600" dirty="0"/>
              <a:t>Publishing from RTW to RSD  –  </a:t>
            </a:r>
            <a:r>
              <a:rPr lang="en-US" sz="1600" dirty="0">
                <a:solidFill>
                  <a:schemeClr val="accent2"/>
                </a:solidFill>
              </a:rPr>
              <a:t>Asymmetric Discovery</a:t>
            </a:r>
            <a:r>
              <a:rPr lang="en-US" sz="1600" dirty="0"/>
              <a:t>: RTW and RSD sending and listening</a:t>
            </a:r>
          </a:p>
          <a:p>
            <a:pPr lvl="1"/>
            <a:endParaRPr lang="en-US" sz="1600" dirty="0"/>
          </a:p>
          <a:p>
            <a:r>
              <a:rPr lang="en-US" sz="2000" dirty="0"/>
              <a:t>Other – re-comment Discovery MC address and uncomment Discovery Host IP address</a:t>
            </a:r>
          </a:p>
          <a:p>
            <a:pPr marL="457200" lvl="1" indent="0">
              <a:buNone/>
            </a:pPr>
            <a:endParaRPr lang="en-US" sz="2000" dirty="0"/>
          </a:p>
        </p:txBody>
      </p:sp>
      <p:sp>
        <p:nvSpPr>
          <p:cNvPr id="4" name="Footer Placeholder 3">
            <a:extLst>
              <a:ext uri="{FF2B5EF4-FFF2-40B4-BE49-F238E27FC236}">
                <a16:creationId xmlns:a16="http://schemas.microsoft.com/office/drawing/2014/main" id="{8CBB6D84-5E6D-DD47-B345-D69AA657A7B1}"/>
              </a:ext>
            </a:extLst>
          </p:cNvPr>
          <p:cNvSpPr>
            <a:spLocks noGrp="1"/>
          </p:cNvSpPr>
          <p:nvPr>
            <p:ph type="ftr" sz="quarter" idx="10"/>
          </p:nvPr>
        </p:nvSpPr>
        <p:spPr>
          <a:xfrm>
            <a:off x="7724284" y="6752329"/>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29494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2AE1E-44C9-DD44-AFC4-F9026FF2444E}"/>
              </a:ext>
            </a:extLst>
          </p:cNvPr>
          <p:cNvSpPr>
            <a:spLocks noGrp="1"/>
          </p:cNvSpPr>
          <p:nvPr>
            <p:ph type="title"/>
          </p:nvPr>
        </p:nvSpPr>
        <p:spPr>
          <a:xfrm>
            <a:off x="488950" y="402333"/>
            <a:ext cx="11350134" cy="651052"/>
          </a:xfrm>
        </p:spPr>
        <p:txBody>
          <a:bodyPr>
            <a:normAutofit/>
          </a:bodyPr>
          <a:lstStyle/>
          <a:p>
            <a:r>
              <a:rPr lang="en-US" sz="4000" dirty="0"/>
              <a:t>Demo – XML QoS no Valid Discovery IP/MC addresses</a:t>
            </a:r>
          </a:p>
        </p:txBody>
      </p:sp>
      <p:sp>
        <p:nvSpPr>
          <p:cNvPr id="3" name="Content Placeholder 2">
            <a:extLst>
              <a:ext uri="{FF2B5EF4-FFF2-40B4-BE49-F238E27FC236}">
                <a16:creationId xmlns:a16="http://schemas.microsoft.com/office/drawing/2014/main" id="{3FD727AA-9E76-3F4C-8ECB-A3538DE9D6E0}"/>
              </a:ext>
            </a:extLst>
          </p:cNvPr>
          <p:cNvSpPr>
            <a:spLocks noGrp="1"/>
          </p:cNvSpPr>
          <p:nvPr>
            <p:ph idx="1"/>
          </p:nvPr>
        </p:nvSpPr>
        <p:spPr>
          <a:xfrm>
            <a:off x="838200" y="1269787"/>
            <a:ext cx="10693400" cy="5185880"/>
          </a:xfrm>
        </p:spPr>
        <p:txBody>
          <a:bodyPr>
            <a:normAutofit/>
          </a:bodyPr>
          <a:lstStyle/>
          <a:p>
            <a:r>
              <a:rPr lang="en-US" sz="2000" dirty="0"/>
              <a:t>Use Prior Left and Right Terminal Windows and RTI Shapes Demos from prior slide</a:t>
            </a:r>
          </a:p>
          <a:p>
            <a:pPr lvl="1"/>
            <a:r>
              <a:rPr lang="en-US" sz="1600" dirty="0"/>
              <a:t>Reset Shapes Demo Config to clear Participant DB – else after a 0 – 60 sec timeout discovery will occur</a:t>
            </a:r>
          </a:p>
          <a:p>
            <a:pPr lvl="1"/>
            <a:r>
              <a:rPr lang="en-US" sz="1600" dirty="0"/>
              <a:t>Note LTW and RTW are the same so we can just use one or the other from her forward</a:t>
            </a:r>
            <a:endParaRPr lang="en-US" sz="2000" dirty="0"/>
          </a:p>
          <a:p>
            <a:r>
              <a:rPr lang="en-US" sz="2000" dirty="0"/>
              <a:t>Uncomment the &lt;</a:t>
            </a:r>
            <a:r>
              <a:rPr lang="en-US" sz="2000" dirty="0" err="1"/>
              <a:t>initial_peers</a:t>
            </a:r>
            <a:r>
              <a:rPr lang="en-US" sz="2000" dirty="0"/>
              <a:t>&gt; in </a:t>
            </a:r>
            <a:r>
              <a:rPr lang="en-US" sz="2000" dirty="0" err="1"/>
              <a:t>USER_QOS_PROFILES.xml</a:t>
            </a:r>
            <a:r>
              <a:rPr lang="en-US" sz="2000" dirty="0"/>
              <a:t> file (Leave NDDS_DISCOVERY_PEERS)</a:t>
            </a:r>
          </a:p>
          <a:p>
            <a:pPr lvl="1"/>
            <a:r>
              <a:rPr lang="en-US" sz="1600" dirty="0"/>
              <a:t>First set Discovery Initial Peers and MC receive address to bogus values </a:t>
            </a:r>
          </a:p>
          <a:p>
            <a:pPr lvl="1"/>
            <a:r>
              <a:rPr lang="en-US" sz="1600" dirty="0"/>
              <a:t>LTW and RTW Env vars are overridden by NDDS_DISCOVERY_PEERS file  are overridden by the xml file</a:t>
            </a:r>
          </a:p>
          <a:p>
            <a:pPr lvl="1"/>
            <a:r>
              <a:rPr lang="en-US" sz="1600" dirty="0"/>
              <a:t>LSD and RSD will still be using Env Variables – i.e. LSD will be sending but not be listening for discovery on MC and the Unicast Address is invalid.  RSD will be both listening and Sending Discovery on 239.255.0.1</a:t>
            </a:r>
          </a:p>
          <a:p>
            <a:r>
              <a:rPr lang="en-US" sz="2000" dirty="0"/>
              <a:t>Result</a:t>
            </a:r>
          </a:p>
          <a:p>
            <a:pPr lvl="1"/>
            <a:r>
              <a:rPr lang="en-US" sz="1600" dirty="0"/>
              <a:t>Publishing from TW to LSD – </a:t>
            </a:r>
            <a:r>
              <a:rPr lang="en-US" sz="1600" dirty="0">
                <a:solidFill>
                  <a:schemeClr val="accent2"/>
                </a:solidFill>
              </a:rPr>
              <a:t>No Discovery</a:t>
            </a:r>
            <a:r>
              <a:rPr lang="en-US" sz="1600" dirty="0"/>
              <a:t>: The TW is listening for discovery on default default  MC 239.255.0.1 and sending discovery on bogus addresses . The LSD is only sending discovery at start up or periodically and not on anything the TW is listing on.</a:t>
            </a:r>
          </a:p>
          <a:p>
            <a:pPr lvl="1"/>
            <a:r>
              <a:rPr lang="en-US" sz="1600" dirty="0"/>
              <a:t>Publishing form TW to RSD – </a:t>
            </a:r>
            <a:r>
              <a:rPr lang="en-US" sz="1600" dirty="0">
                <a:solidFill>
                  <a:schemeClr val="accent2"/>
                </a:solidFill>
              </a:rPr>
              <a:t>Asymmetric Discovery</a:t>
            </a:r>
            <a:r>
              <a:rPr lang="en-US" sz="1600" dirty="0"/>
              <a:t>: </a:t>
            </a:r>
            <a:r>
              <a:rPr lang="en-US" sz="1600" dirty="0">
                <a:solidFill>
                  <a:schemeClr val="tx1"/>
                </a:solidFill>
              </a:rPr>
              <a:t>The TW is listening for discovery on the loopback </a:t>
            </a:r>
            <a:r>
              <a:rPr lang="en-US" sz="1600" dirty="0"/>
              <a:t>and sending discovery to bogus addresses. The RSD is sending discovery on the default MC address. (one would have to disable loopback - a separate xml command.)</a:t>
            </a:r>
          </a:p>
          <a:p>
            <a:pPr lvl="1"/>
            <a:endParaRPr lang="en-US" sz="1600" dirty="0"/>
          </a:p>
          <a:p>
            <a:pPr lvl="1"/>
            <a:endParaRPr lang="en-US" sz="1600" dirty="0"/>
          </a:p>
          <a:p>
            <a:pPr lvl="1"/>
            <a:endParaRPr lang="en-US" sz="1600" dirty="0"/>
          </a:p>
          <a:p>
            <a:pPr marL="457200" lvl="1" indent="0">
              <a:buNone/>
            </a:pPr>
            <a:endParaRPr lang="en-US" sz="2000" dirty="0"/>
          </a:p>
        </p:txBody>
      </p:sp>
      <p:sp>
        <p:nvSpPr>
          <p:cNvPr id="4" name="Footer Placeholder 3">
            <a:extLst>
              <a:ext uri="{FF2B5EF4-FFF2-40B4-BE49-F238E27FC236}">
                <a16:creationId xmlns:a16="http://schemas.microsoft.com/office/drawing/2014/main" id="{8CBB6D84-5E6D-DD47-B345-D69AA657A7B1}"/>
              </a:ext>
            </a:extLst>
          </p:cNvPr>
          <p:cNvSpPr>
            <a:spLocks noGrp="1"/>
          </p:cNvSpPr>
          <p:nvPr>
            <p:ph type="ftr" sz="quarter" idx="10"/>
          </p:nvPr>
        </p:nvSpPr>
        <p:spPr>
          <a:xfrm>
            <a:off x="7724284" y="6752329"/>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568654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2AE1E-44C9-DD44-AFC4-F9026FF2444E}"/>
              </a:ext>
            </a:extLst>
          </p:cNvPr>
          <p:cNvSpPr>
            <a:spLocks noGrp="1"/>
          </p:cNvSpPr>
          <p:nvPr>
            <p:ph type="title"/>
          </p:nvPr>
        </p:nvSpPr>
        <p:spPr>
          <a:xfrm>
            <a:off x="488950" y="402333"/>
            <a:ext cx="11350134" cy="651052"/>
          </a:xfrm>
        </p:spPr>
        <p:txBody>
          <a:bodyPr>
            <a:normAutofit/>
          </a:bodyPr>
          <a:lstStyle/>
          <a:p>
            <a:r>
              <a:rPr lang="en-US" sz="4000" dirty="0"/>
              <a:t>Demo – XML QoS w/ Valid Discovery IP/MC addresses</a:t>
            </a:r>
          </a:p>
        </p:txBody>
      </p:sp>
      <p:sp>
        <p:nvSpPr>
          <p:cNvPr id="3" name="Content Placeholder 2">
            <a:extLst>
              <a:ext uri="{FF2B5EF4-FFF2-40B4-BE49-F238E27FC236}">
                <a16:creationId xmlns:a16="http://schemas.microsoft.com/office/drawing/2014/main" id="{3FD727AA-9E76-3F4C-8ECB-A3538DE9D6E0}"/>
              </a:ext>
            </a:extLst>
          </p:cNvPr>
          <p:cNvSpPr>
            <a:spLocks noGrp="1"/>
          </p:cNvSpPr>
          <p:nvPr>
            <p:ph idx="1"/>
          </p:nvPr>
        </p:nvSpPr>
        <p:spPr>
          <a:xfrm>
            <a:off x="838200" y="1269787"/>
            <a:ext cx="10693400" cy="5185880"/>
          </a:xfrm>
        </p:spPr>
        <p:txBody>
          <a:bodyPr>
            <a:normAutofit/>
          </a:bodyPr>
          <a:lstStyle/>
          <a:p>
            <a:r>
              <a:rPr lang="en-US" sz="2000" dirty="0"/>
              <a:t>Use Prior Left and Right Terminal Windows and RTI Shapes Demos from prior slide</a:t>
            </a:r>
          </a:p>
          <a:p>
            <a:pPr lvl="1"/>
            <a:r>
              <a:rPr lang="en-US" sz="1600" dirty="0"/>
              <a:t>Reset Shapes Demo Config to clear Participant DB – else after a 0 – 60 sec timeout discovery will occur</a:t>
            </a:r>
          </a:p>
          <a:p>
            <a:r>
              <a:rPr lang="en-US" sz="2000" dirty="0"/>
              <a:t>Uncomment the &lt;</a:t>
            </a:r>
            <a:r>
              <a:rPr lang="en-US" sz="2000" dirty="0" err="1"/>
              <a:t>initial_peers</a:t>
            </a:r>
            <a:r>
              <a:rPr lang="en-US" sz="2000" dirty="0"/>
              <a:t>&gt; in </a:t>
            </a:r>
            <a:r>
              <a:rPr lang="en-US" sz="2000" dirty="0" err="1"/>
              <a:t>USER_QOS_PROFILES.xml</a:t>
            </a:r>
            <a:r>
              <a:rPr lang="en-US" sz="2000" dirty="0"/>
              <a:t> file (Leave NDDS_DISCOVERY_PEERS)</a:t>
            </a:r>
          </a:p>
          <a:p>
            <a:pPr lvl="1"/>
            <a:r>
              <a:rPr lang="en-US" sz="1600" dirty="0"/>
              <a:t>Change Discovery </a:t>
            </a:r>
            <a:r>
              <a:rPr lang="en-US" sz="1600" dirty="0" err="1"/>
              <a:t>Initial_peers</a:t>
            </a:r>
            <a:r>
              <a:rPr lang="en-US" sz="1600" dirty="0"/>
              <a:t> in </a:t>
            </a:r>
            <a:r>
              <a:rPr lang="en-US" sz="1600" dirty="0" err="1"/>
              <a:t>USER_QOS_PROFILES.xml</a:t>
            </a:r>
            <a:r>
              <a:rPr lang="en-US" sz="1600" dirty="0"/>
              <a:t> to valid addresses (default MC, New MC, Host)</a:t>
            </a:r>
          </a:p>
          <a:p>
            <a:pPr lvl="1"/>
            <a:r>
              <a:rPr lang="en-US" sz="1600" dirty="0"/>
              <a:t>TW Env vars are overridden by NDDS_DISCOVERY_PEERS file  are overridden by the xml file</a:t>
            </a:r>
          </a:p>
          <a:p>
            <a:pPr lvl="1"/>
            <a:r>
              <a:rPr lang="en-US" sz="1600" dirty="0"/>
              <a:t>LSD and RSD will still be using Env Variables – i.e. LSD will be sending but not be listening for discovery on MC and the Unicast Address is invalid.  RSD will be both listening and Sending Discovery on 239.255.0.1</a:t>
            </a:r>
          </a:p>
          <a:p>
            <a:r>
              <a:rPr lang="en-US" sz="2000" dirty="0"/>
              <a:t>Result</a:t>
            </a:r>
          </a:p>
          <a:p>
            <a:pPr lvl="1"/>
            <a:r>
              <a:rPr lang="en-US" sz="1600" dirty="0"/>
              <a:t>Publishing from TW to LSD – </a:t>
            </a:r>
            <a:r>
              <a:rPr lang="en-US" sz="1600" dirty="0">
                <a:solidFill>
                  <a:schemeClr val="accent2"/>
                </a:solidFill>
              </a:rPr>
              <a:t>Symmetric Discovery</a:t>
            </a:r>
            <a:r>
              <a:rPr lang="en-US" sz="1600" dirty="0"/>
              <a:t>:</a:t>
            </a:r>
          </a:p>
          <a:p>
            <a:pPr lvl="1"/>
            <a:r>
              <a:rPr lang="en-US" sz="1600" dirty="0"/>
              <a:t>Publishing form TW to RSD – </a:t>
            </a:r>
            <a:r>
              <a:rPr lang="en-US" sz="1600" dirty="0">
                <a:solidFill>
                  <a:schemeClr val="accent2"/>
                </a:solidFill>
              </a:rPr>
              <a:t>Symmetric Discovery</a:t>
            </a:r>
            <a:r>
              <a:rPr lang="en-US" sz="1600" dirty="0"/>
              <a:t>:</a:t>
            </a:r>
          </a:p>
          <a:p>
            <a:pPr lvl="1"/>
            <a:endParaRPr lang="en-US" sz="1600" dirty="0"/>
          </a:p>
          <a:p>
            <a:pPr lvl="1"/>
            <a:endParaRPr lang="en-US" sz="1600" dirty="0"/>
          </a:p>
          <a:p>
            <a:pPr marL="457200" lvl="1" indent="0">
              <a:buNone/>
            </a:pPr>
            <a:endParaRPr lang="en-US" sz="2000" dirty="0"/>
          </a:p>
        </p:txBody>
      </p:sp>
      <p:sp>
        <p:nvSpPr>
          <p:cNvPr id="4" name="Footer Placeholder 3">
            <a:extLst>
              <a:ext uri="{FF2B5EF4-FFF2-40B4-BE49-F238E27FC236}">
                <a16:creationId xmlns:a16="http://schemas.microsoft.com/office/drawing/2014/main" id="{8CBB6D84-5E6D-DD47-B345-D69AA657A7B1}"/>
              </a:ext>
            </a:extLst>
          </p:cNvPr>
          <p:cNvSpPr>
            <a:spLocks noGrp="1"/>
          </p:cNvSpPr>
          <p:nvPr>
            <p:ph type="ftr" sz="quarter" idx="10"/>
          </p:nvPr>
        </p:nvSpPr>
        <p:spPr>
          <a:xfrm>
            <a:off x="7724284" y="6752329"/>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1175693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2AE1E-44C9-DD44-AFC4-F9026FF2444E}"/>
              </a:ext>
            </a:extLst>
          </p:cNvPr>
          <p:cNvSpPr>
            <a:spLocks noGrp="1"/>
          </p:cNvSpPr>
          <p:nvPr>
            <p:ph type="title"/>
          </p:nvPr>
        </p:nvSpPr>
        <p:spPr>
          <a:xfrm>
            <a:off x="488950" y="402333"/>
            <a:ext cx="11350134" cy="651052"/>
          </a:xfrm>
        </p:spPr>
        <p:txBody>
          <a:bodyPr>
            <a:normAutofit fontScale="90000"/>
          </a:bodyPr>
          <a:lstStyle/>
          <a:p>
            <a:r>
              <a:rPr lang="en-US" sz="4000" dirty="0"/>
              <a:t>Demo – Programmatic Discovery no Valid IP/MC addresses</a:t>
            </a:r>
          </a:p>
        </p:txBody>
      </p:sp>
      <p:sp>
        <p:nvSpPr>
          <p:cNvPr id="3" name="Content Placeholder 2">
            <a:extLst>
              <a:ext uri="{FF2B5EF4-FFF2-40B4-BE49-F238E27FC236}">
                <a16:creationId xmlns:a16="http://schemas.microsoft.com/office/drawing/2014/main" id="{3FD727AA-9E76-3F4C-8ECB-A3538DE9D6E0}"/>
              </a:ext>
            </a:extLst>
          </p:cNvPr>
          <p:cNvSpPr>
            <a:spLocks noGrp="1"/>
          </p:cNvSpPr>
          <p:nvPr>
            <p:ph idx="1"/>
          </p:nvPr>
        </p:nvSpPr>
        <p:spPr>
          <a:xfrm>
            <a:off x="838200" y="1269787"/>
            <a:ext cx="10693400" cy="5185880"/>
          </a:xfrm>
        </p:spPr>
        <p:txBody>
          <a:bodyPr>
            <a:normAutofit/>
          </a:bodyPr>
          <a:lstStyle/>
          <a:p>
            <a:r>
              <a:rPr lang="en-US" sz="2000" dirty="0"/>
              <a:t>Use Prior Left and Right Terminal Windows and RTI Shapes Demos from prior slide</a:t>
            </a:r>
          </a:p>
          <a:p>
            <a:pPr lvl="1"/>
            <a:r>
              <a:rPr lang="en-US" sz="1600" dirty="0"/>
              <a:t>Reset Shapes Demo Config to clear Participant DB – else after a 0 – 60 sec timeout discovery will occur</a:t>
            </a:r>
          </a:p>
          <a:p>
            <a:r>
              <a:rPr lang="en-US" sz="2000" dirty="0"/>
              <a:t>Uncomment the Code for non-valid initial peers setting  (Leave xml that has valid addresses)</a:t>
            </a:r>
          </a:p>
          <a:p>
            <a:pPr lvl="1"/>
            <a:r>
              <a:rPr lang="en-US" sz="1600" dirty="0"/>
              <a:t>Compile and run the publisher</a:t>
            </a:r>
          </a:p>
          <a:p>
            <a:pPr lvl="1"/>
            <a:r>
              <a:rPr lang="en-US" sz="1600" dirty="0"/>
              <a:t>TW app Env vars are overridden by NDDS_DISCOVERY_PEERS file and XML  are overridden programmatically</a:t>
            </a:r>
          </a:p>
          <a:p>
            <a:pPr lvl="1"/>
            <a:r>
              <a:rPr lang="en-US" sz="1600" dirty="0"/>
              <a:t>LSD and RSD will still be using Env Variables – i.e. LSD will be sending but not be listening for discovery on MC and the Unicast Address is invalid.  RSD will be both listening and Sending Discovery on 239.255.0.1</a:t>
            </a:r>
          </a:p>
          <a:p>
            <a:r>
              <a:rPr lang="en-US" sz="2000" dirty="0"/>
              <a:t>Result</a:t>
            </a:r>
          </a:p>
          <a:p>
            <a:pPr lvl="1"/>
            <a:r>
              <a:rPr lang="en-US" sz="1600" dirty="0"/>
              <a:t>Publishing from TW to LSD – </a:t>
            </a:r>
            <a:r>
              <a:rPr lang="en-US" sz="1600" dirty="0">
                <a:solidFill>
                  <a:schemeClr val="accent2"/>
                </a:solidFill>
              </a:rPr>
              <a:t>No Discovery</a:t>
            </a:r>
            <a:r>
              <a:rPr lang="en-US" sz="1600" dirty="0"/>
              <a:t>: The TW is listening for discovery on default default  MC 239.255.0.1 and sending discovery on bogus addresses . The LSD is only sending discovery at start up or periodically and not on anything the TW is listing on.</a:t>
            </a:r>
          </a:p>
          <a:p>
            <a:pPr lvl="1"/>
            <a:r>
              <a:rPr lang="en-US" sz="1600" dirty="0"/>
              <a:t>Publishing form TW to RSD – </a:t>
            </a:r>
            <a:r>
              <a:rPr lang="en-US" sz="1600" dirty="0">
                <a:solidFill>
                  <a:schemeClr val="accent2"/>
                </a:solidFill>
              </a:rPr>
              <a:t>Asymmetric Discovery</a:t>
            </a:r>
            <a:r>
              <a:rPr lang="en-US" sz="1600" dirty="0"/>
              <a:t>:  </a:t>
            </a:r>
            <a:r>
              <a:rPr lang="en-US" sz="1600" dirty="0">
                <a:solidFill>
                  <a:schemeClr val="tx1"/>
                </a:solidFill>
              </a:rPr>
              <a:t>The TW is listening for discovery on the loopback </a:t>
            </a:r>
            <a:r>
              <a:rPr lang="en-US" sz="1600" dirty="0"/>
              <a:t>and sending discovery to bogus addresses . The RSD is sending discovery on the default MC address and loopback (one would have to disable loopback - a separate xml command.)</a:t>
            </a:r>
          </a:p>
          <a:p>
            <a:pPr lvl="1"/>
            <a:endParaRPr lang="en-US" sz="1600" dirty="0"/>
          </a:p>
          <a:p>
            <a:pPr lvl="1"/>
            <a:endParaRPr lang="en-US" sz="1600" dirty="0"/>
          </a:p>
          <a:p>
            <a:pPr marL="457200" lvl="1" indent="0">
              <a:buNone/>
            </a:pPr>
            <a:endParaRPr lang="en-US" sz="2000" dirty="0"/>
          </a:p>
        </p:txBody>
      </p:sp>
      <p:sp>
        <p:nvSpPr>
          <p:cNvPr id="4" name="Footer Placeholder 3">
            <a:extLst>
              <a:ext uri="{FF2B5EF4-FFF2-40B4-BE49-F238E27FC236}">
                <a16:creationId xmlns:a16="http://schemas.microsoft.com/office/drawing/2014/main" id="{8CBB6D84-5E6D-DD47-B345-D69AA657A7B1}"/>
              </a:ext>
            </a:extLst>
          </p:cNvPr>
          <p:cNvSpPr>
            <a:spLocks noGrp="1"/>
          </p:cNvSpPr>
          <p:nvPr>
            <p:ph type="ftr" sz="quarter" idx="10"/>
          </p:nvPr>
        </p:nvSpPr>
        <p:spPr>
          <a:xfrm>
            <a:off x="7724284" y="6752329"/>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2822387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2AE1E-44C9-DD44-AFC4-F9026FF2444E}"/>
              </a:ext>
            </a:extLst>
          </p:cNvPr>
          <p:cNvSpPr>
            <a:spLocks noGrp="1"/>
          </p:cNvSpPr>
          <p:nvPr>
            <p:ph type="title"/>
          </p:nvPr>
        </p:nvSpPr>
        <p:spPr>
          <a:xfrm>
            <a:off x="488950" y="402333"/>
            <a:ext cx="11350134" cy="651052"/>
          </a:xfrm>
        </p:spPr>
        <p:txBody>
          <a:bodyPr>
            <a:normAutofit fontScale="90000"/>
          </a:bodyPr>
          <a:lstStyle/>
          <a:p>
            <a:r>
              <a:rPr lang="en-US" sz="4000" dirty="0"/>
              <a:t>Demo – Programmatic Discovery Valid IP/MC addresses</a:t>
            </a:r>
          </a:p>
        </p:txBody>
      </p:sp>
      <p:sp>
        <p:nvSpPr>
          <p:cNvPr id="3" name="Content Placeholder 2">
            <a:extLst>
              <a:ext uri="{FF2B5EF4-FFF2-40B4-BE49-F238E27FC236}">
                <a16:creationId xmlns:a16="http://schemas.microsoft.com/office/drawing/2014/main" id="{3FD727AA-9E76-3F4C-8ECB-A3538DE9D6E0}"/>
              </a:ext>
            </a:extLst>
          </p:cNvPr>
          <p:cNvSpPr>
            <a:spLocks noGrp="1"/>
          </p:cNvSpPr>
          <p:nvPr>
            <p:ph idx="1"/>
          </p:nvPr>
        </p:nvSpPr>
        <p:spPr>
          <a:xfrm>
            <a:off x="838200" y="1269787"/>
            <a:ext cx="10693400" cy="5185880"/>
          </a:xfrm>
        </p:spPr>
        <p:txBody>
          <a:bodyPr>
            <a:normAutofit/>
          </a:bodyPr>
          <a:lstStyle/>
          <a:p>
            <a:r>
              <a:rPr lang="en-US" sz="2000" dirty="0"/>
              <a:t>Use Prior Left and Right Terminal Windows and RTI Shapes Demos from prior slide</a:t>
            </a:r>
          </a:p>
          <a:p>
            <a:pPr lvl="1"/>
            <a:r>
              <a:rPr lang="en-US" sz="1600" dirty="0"/>
              <a:t>Reset Shapes Demo Config to clear Participant DB – else after a 0 – 60 sec timeout discovery will occur</a:t>
            </a:r>
          </a:p>
          <a:p>
            <a:r>
              <a:rPr lang="en-US" sz="2000" dirty="0"/>
              <a:t>Change and compile code for valid (matching) Host and / MC address (Leave xml that has valid addresses)</a:t>
            </a:r>
          </a:p>
          <a:p>
            <a:pPr lvl="1"/>
            <a:r>
              <a:rPr lang="en-US" sz="1600" dirty="0"/>
              <a:t>Compile and run the publisher</a:t>
            </a:r>
          </a:p>
          <a:p>
            <a:pPr lvl="1"/>
            <a:r>
              <a:rPr lang="en-US" sz="1600" dirty="0"/>
              <a:t>TW app Env vars are overridden by NDDS_DISCOVERY_PEERS file and XML  are overridden programmatically</a:t>
            </a:r>
          </a:p>
          <a:p>
            <a:pPr lvl="1"/>
            <a:r>
              <a:rPr lang="en-US" sz="1600" dirty="0"/>
              <a:t>LSD and RSD will still be using Env Variables – i.e. LSD will be sending but not be listening for discovery on MC and the Unicast Address is invalid.  RSD will be both listening and Sending Discovery on 239.255.0.1</a:t>
            </a:r>
          </a:p>
          <a:p>
            <a:r>
              <a:rPr lang="en-US" sz="2000" dirty="0"/>
              <a:t>Result</a:t>
            </a:r>
          </a:p>
          <a:p>
            <a:pPr lvl="1"/>
            <a:r>
              <a:rPr lang="en-US" sz="1600" dirty="0"/>
              <a:t>Publishing from TW to LSD – </a:t>
            </a:r>
            <a:r>
              <a:rPr lang="en-US" sz="1600" dirty="0">
                <a:solidFill>
                  <a:schemeClr val="accent2"/>
                </a:solidFill>
              </a:rPr>
              <a:t>Symmetric Discovery</a:t>
            </a:r>
            <a:r>
              <a:rPr lang="en-US" sz="1600" dirty="0"/>
              <a:t>:</a:t>
            </a:r>
          </a:p>
          <a:p>
            <a:pPr lvl="1"/>
            <a:r>
              <a:rPr lang="en-US" sz="1600" dirty="0"/>
              <a:t>Publishing form TW to RSD – </a:t>
            </a:r>
            <a:r>
              <a:rPr lang="en-US" sz="1600" dirty="0">
                <a:solidFill>
                  <a:schemeClr val="accent2"/>
                </a:solidFill>
              </a:rPr>
              <a:t>Symmetric Discovery</a:t>
            </a:r>
            <a:r>
              <a:rPr lang="en-US" sz="1600" dirty="0"/>
              <a:t>:</a:t>
            </a:r>
          </a:p>
          <a:p>
            <a:pPr lvl="1"/>
            <a:endParaRPr lang="en-US" sz="1600" dirty="0"/>
          </a:p>
          <a:p>
            <a:pPr lvl="1"/>
            <a:endParaRPr lang="en-US" sz="1600" dirty="0"/>
          </a:p>
          <a:p>
            <a:pPr marL="457200" lvl="1" indent="0">
              <a:buNone/>
            </a:pPr>
            <a:endParaRPr lang="en-US" sz="2000" dirty="0"/>
          </a:p>
        </p:txBody>
      </p:sp>
      <p:sp>
        <p:nvSpPr>
          <p:cNvPr id="4" name="Footer Placeholder 3">
            <a:extLst>
              <a:ext uri="{FF2B5EF4-FFF2-40B4-BE49-F238E27FC236}">
                <a16:creationId xmlns:a16="http://schemas.microsoft.com/office/drawing/2014/main" id="{8CBB6D84-5E6D-DD47-B345-D69AA657A7B1}"/>
              </a:ext>
            </a:extLst>
          </p:cNvPr>
          <p:cNvSpPr>
            <a:spLocks noGrp="1"/>
          </p:cNvSpPr>
          <p:nvPr>
            <p:ph type="ftr" sz="quarter" idx="10"/>
          </p:nvPr>
        </p:nvSpPr>
        <p:spPr>
          <a:xfrm>
            <a:off x="7724284" y="6752329"/>
            <a:ext cx="4114800" cy="105671"/>
          </a:xfrm>
        </p:spPr>
        <p:txBody>
          <a:bodyPr/>
          <a:lstStyle/>
          <a:p>
            <a:r>
              <a:rPr lang="en-US"/>
              <a:t>©2020 Real-Time Innovations, Inc.</a:t>
            </a:r>
            <a:endParaRPr lang="en-US" dirty="0"/>
          </a:p>
        </p:txBody>
      </p:sp>
    </p:spTree>
    <p:extLst>
      <p:ext uri="{BB962C8B-B14F-4D97-AF65-F5344CB8AC3E}">
        <p14:creationId xmlns:p14="http://schemas.microsoft.com/office/powerpoint/2010/main" val="556977244"/>
      </p:ext>
    </p:extLst>
  </p:cSld>
  <p:clrMapOvr>
    <a:masterClrMapping/>
  </p:clrMapOvr>
</p:sld>
</file>

<file path=ppt/theme/theme1.xml><?xml version="1.0" encoding="utf-8"?>
<a:theme xmlns:a="http://schemas.openxmlformats.org/drawingml/2006/main" name="RTI Corporate Template">
  <a:themeElements>
    <a:clrScheme name="RTI_Template_2017-11">
      <a:dk1>
        <a:srgbClr val="000000"/>
      </a:dk1>
      <a:lt1>
        <a:srgbClr val="FFFFFF"/>
      </a:lt1>
      <a:dk2>
        <a:srgbClr val="E7DEC9"/>
      </a:dk2>
      <a:lt2>
        <a:srgbClr val="4F271C"/>
      </a:lt2>
      <a:accent1>
        <a:srgbClr val="004C97"/>
      </a:accent1>
      <a:accent2>
        <a:srgbClr val="EC8B22"/>
      </a:accent2>
      <a:accent3>
        <a:srgbClr val="C32D2E"/>
      </a:accent3>
      <a:accent4>
        <a:srgbClr val="84AA33"/>
      </a:accent4>
      <a:accent5>
        <a:srgbClr val="964305"/>
      </a:accent5>
      <a:accent6>
        <a:srgbClr val="475A8D"/>
      </a:accent6>
      <a:hlink>
        <a:srgbClr val="00B050"/>
      </a:hlink>
      <a:folHlink>
        <a:srgbClr val="AA8A14"/>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TI_Template_2020-08-14_GENERAL" id="{8FDF81A1-001D-F64A-BD20-C172E78B01FB}" vid="{CD20A53A-00C9-E845-A17B-0904A61A22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RTI Corporate Template</Template>
  <TotalTime>8999</TotalTime>
  <Words>2237</Words>
  <Application>Microsoft Macintosh PowerPoint</Application>
  <PresentationFormat>Widescreen</PresentationFormat>
  <Paragraphs>144</Paragraphs>
  <Slides>11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.AppleSystemUIFont</vt:lpstr>
      <vt:lpstr>Arial</vt:lpstr>
      <vt:lpstr>Calibri</vt:lpstr>
      <vt:lpstr>Calibri Light</vt:lpstr>
      <vt:lpstr>RTI Corporate Template</vt:lpstr>
      <vt:lpstr>Peer Host List and Multicast</vt:lpstr>
      <vt:lpstr>Setting Discovery Peers List  </vt:lpstr>
      <vt:lpstr>Demo – Env Variable behavior</vt:lpstr>
      <vt:lpstr>Demo – NDDS_DISCOVERY_PEERS File Empty</vt:lpstr>
      <vt:lpstr>Demo – NDDS_DISCOVERY_PEERS File MC 239.255.0.1</vt:lpstr>
      <vt:lpstr>Demo – XML QoS no Valid Discovery IP/MC addresses</vt:lpstr>
      <vt:lpstr>Demo – XML QoS w/ Valid Discovery IP/MC addresses</vt:lpstr>
      <vt:lpstr>Demo – Programmatic Discovery no Valid IP/MC addresses</vt:lpstr>
      <vt:lpstr>Demo – Programmatic Discovery Valid IP/MC addresses</vt:lpstr>
      <vt:lpstr>Multicast Discovery non-default and MC User Data</vt:lpstr>
      <vt:lpstr>Detect Graceful vs. Liveliness miss participant exit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RTI Presentation Template</dc:title>
  <dc:subject/>
  <dc:creator>Paul Schmitt</dc:creator>
  <cp:keywords/>
  <dc:description/>
  <cp:lastModifiedBy>Paul Schmitt</cp:lastModifiedBy>
  <cp:revision>48</cp:revision>
  <dcterms:created xsi:type="dcterms:W3CDTF">2020-10-02T12:01:53Z</dcterms:created>
  <dcterms:modified xsi:type="dcterms:W3CDTF">2020-10-08T18:08:16Z</dcterms:modified>
  <cp:category/>
</cp:coreProperties>
</file>